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69" r:id="rId4"/>
    <p:sldId id="258" r:id="rId5"/>
    <p:sldId id="259" r:id="rId6"/>
    <p:sldId id="262" r:id="rId7"/>
    <p:sldId id="456" r:id="rId8"/>
    <p:sldId id="457" r:id="rId9"/>
    <p:sldId id="458" r:id="rId10"/>
    <p:sldId id="459" r:id="rId11"/>
    <p:sldId id="467" r:id="rId12"/>
    <p:sldId id="468" r:id="rId13"/>
    <p:sldId id="442" r:id="rId14"/>
    <p:sldId id="288" r:id="rId15"/>
    <p:sldId id="463" r:id="rId16"/>
    <p:sldId id="464" r:id="rId17"/>
    <p:sldId id="465" r:id="rId18"/>
    <p:sldId id="317" r:id="rId19"/>
    <p:sldId id="466" r:id="rId20"/>
    <p:sldId id="396" r:id="rId21"/>
    <p:sldId id="295" r:id="rId22"/>
    <p:sldId id="444" r:id="rId23"/>
    <p:sldId id="315" r:id="rId24"/>
    <p:sldId id="471" r:id="rId25"/>
    <p:sldId id="470" r:id="rId26"/>
    <p:sldId id="289" r:id="rId27"/>
    <p:sldId id="445" r:id="rId28"/>
    <p:sldId id="409" r:id="rId29"/>
    <p:sldId id="397" r:id="rId30"/>
    <p:sldId id="333" r:id="rId31"/>
    <p:sldId id="286" r:id="rId32"/>
    <p:sldId id="264" r:id="rId33"/>
    <p:sldId id="472" r:id="rId34"/>
    <p:sldId id="269" r:id="rId35"/>
    <p:sldId id="297" r:id="rId36"/>
    <p:sldId id="290" r:id="rId37"/>
    <p:sldId id="376" r:id="rId38"/>
    <p:sldId id="377" r:id="rId39"/>
    <p:sldId id="378" r:id="rId40"/>
    <p:sldId id="270" r:id="rId41"/>
    <p:sldId id="44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2E2E"/>
    <a:srgbClr val="BD4F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uthouston.edu\uthsc\gadm\acad\safe\Risk%20Management%20&amp;%20Insurance\Bryan\Presentations\WCI,%20injuries\Copy%20of%20Copy%20of%20Number%20of%20injuries%20by%20classification%20FY01..FY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spatlovich\AppData\Local\Microsoft\Windows\INetCache\Content.Outlook\SOZJ3B7L\fit%20test%20number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0" i="0" baseline="0" dirty="0">
                <a:solidFill>
                  <a:schemeClr val="tx1"/>
                </a:solidFill>
                <a:effectLst/>
              </a:rPr>
              <a:t>Number of First Reports of Injury, by Population Type, FY01 – FY22 </a:t>
            </a:r>
            <a:endParaRPr lang="en-US" sz="2000" dirty="0">
              <a:solidFill>
                <a:schemeClr val="tx1"/>
              </a:solidFill>
              <a:effectLst/>
            </a:endParaRPr>
          </a:p>
          <a:p>
            <a:pPr>
              <a:defRPr>
                <a:solidFill>
                  <a:schemeClr val="tx1"/>
                </a:solidFill>
              </a:defRPr>
            </a:pPr>
            <a:r>
              <a:rPr lang="en-US" sz="1200" b="0" i="0" u="none" strike="noStrike" baseline="0" dirty="0">
                <a:solidFill>
                  <a:schemeClr val="tx1"/>
                </a:solidFill>
                <a:effectLst/>
              </a:rPr>
              <a:t>(estimated total population = 15,894; employees: 10,136; students: 5,758) </a:t>
            </a:r>
            <a:endParaRPr lang="en-US" sz="1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2905413898526589E-2"/>
          <c:y val="9.958593812137119E-2"/>
          <c:w val="0.77903850462318869"/>
          <c:h val="0.83091243140062032"/>
        </c:manualLayout>
      </c:layout>
      <c:lineChart>
        <c:grouping val="standard"/>
        <c:varyColors val="0"/>
        <c:ser>
          <c:idx val="0"/>
          <c:order val="0"/>
          <c:tx>
            <c:strRef>
              <c:f>Sheet1!$B$5</c:f>
              <c:strCache>
                <c:ptCount val="1"/>
                <c:pt idx="0">
                  <c:v>Employees</c:v>
                </c:pt>
              </c:strCache>
            </c:strRef>
          </c:tx>
          <c:spPr>
            <a:ln w="28575" cap="rnd">
              <a:solidFill>
                <a:schemeClr val="accent1"/>
              </a:solidFill>
              <a:round/>
            </a:ln>
            <a:effectLst/>
          </c:spPr>
          <c:marker>
            <c:symbol val="none"/>
          </c:marker>
          <c:cat>
            <c:strRef>
              <c:f>Sheet1!$C$4:$X$4</c:f>
              <c:strCache>
                <c:ptCount val="22"/>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strCache>
            </c:strRef>
          </c:cat>
          <c:val>
            <c:numRef>
              <c:f>Sheet1!$C$5:$X$5</c:f>
              <c:numCache>
                <c:formatCode>General</c:formatCode>
                <c:ptCount val="22"/>
                <c:pt idx="0">
                  <c:v>487</c:v>
                </c:pt>
                <c:pt idx="1">
                  <c:v>398</c:v>
                </c:pt>
                <c:pt idx="2">
                  <c:v>367</c:v>
                </c:pt>
                <c:pt idx="3">
                  <c:v>284</c:v>
                </c:pt>
                <c:pt idx="4">
                  <c:v>312</c:v>
                </c:pt>
                <c:pt idx="5">
                  <c:v>260</c:v>
                </c:pt>
                <c:pt idx="6">
                  <c:v>248</c:v>
                </c:pt>
                <c:pt idx="7">
                  <c:v>234</c:v>
                </c:pt>
                <c:pt idx="8">
                  <c:v>235</c:v>
                </c:pt>
                <c:pt idx="9">
                  <c:v>236</c:v>
                </c:pt>
                <c:pt idx="10">
                  <c:v>192</c:v>
                </c:pt>
                <c:pt idx="11">
                  <c:v>212</c:v>
                </c:pt>
                <c:pt idx="12">
                  <c:v>247</c:v>
                </c:pt>
                <c:pt idx="13">
                  <c:v>243</c:v>
                </c:pt>
                <c:pt idx="14">
                  <c:v>290</c:v>
                </c:pt>
                <c:pt idx="15">
                  <c:v>277</c:v>
                </c:pt>
                <c:pt idx="16">
                  <c:v>289</c:v>
                </c:pt>
                <c:pt idx="17">
                  <c:v>297</c:v>
                </c:pt>
                <c:pt idx="18">
                  <c:v>294</c:v>
                </c:pt>
                <c:pt idx="19">
                  <c:v>388</c:v>
                </c:pt>
                <c:pt idx="20">
                  <c:v>359</c:v>
                </c:pt>
                <c:pt idx="21">
                  <c:v>345</c:v>
                </c:pt>
              </c:numCache>
            </c:numRef>
          </c:val>
          <c:smooth val="0"/>
          <c:extLst>
            <c:ext xmlns:c16="http://schemas.microsoft.com/office/drawing/2014/chart" uri="{C3380CC4-5D6E-409C-BE32-E72D297353CC}">
              <c16:uniqueId val="{00000000-18EE-4BD8-B601-52F86BCDA42E}"/>
            </c:ext>
          </c:extLst>
        </c:ser>
        <c:ser>
          <c:idx val="1"/>
          <c:order val="1"/>
          <c:tx>
            <c:strRef>
              <c:f>Sheet1!$B$6</c:f>
              <c:strCache>
                <c:ptCount val="1"/>
                <c:pt idx="0">
                  <c:v>Residents</c:v>
                </c:pt>
              </c:strCache>
            </c:strRef>
          </c:tx>
          <c:spPr>
            <a:ln w="28575" cap="rnd">
              <a:solidFill>
                <a:schemeClr val="accent1">
                  <a:lumMod val="40000"/>
                  <a:lumOff val="60000"/>
                </a:schemeClr>
              </a:solidFill>
              <a:round/>
            </a:ln>
            <a:effectLst/>
          </c:spPr>
          <c:marker>
            <c:symbol val="none"/>
          </c:marker>
          <c:cat>
            <c:strRef>
              <c:f>Sheet1!$C$4:$X$4</c:f>
              <c:strCache>
                <c:ptCount val="22"/>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strCache>
            </c:strRef>
          </c:cat>
          <c:val>
            <c:numRef>
              <c:f>Sheet1!$C$6:$X$6</c:f>
              <c:numCache>
                <c:formatCode>General</c:formatCode>
                <c:ptCount val="22"/>
                <c:pt idx="0">
                  <c:v>102</c:v>
                </c:pt>
                <c:pt idx="1">
                  <c:v>156</c:v>
                </c:pt>
                <c:pt idx="2">
                  <c:v>156</c:v>
                </c:pt>
                <c:pt idx="3">
                  <c:v>140</c:v>
                </c:pt>
                <c:pt idx="4">
                  <c:v>139</c:v>
                </c:pt>
                <c:pt idx="5">
                  <c:v>105</c:v>
                </c:pt>
                <c:pt idx="6">
                  <c:v>118</c:v>
                </c:pt>
                <c:pt idx="7">
                  <c:v>180</c:v>
                </c:pt>
                <c:pt idx="8">
                  <c:v>117</c:v>
                </c:pt>
                <c:pt idx="9">
                  <c:v>121</c:v>
                </c:pt>
                <c:pt idx="10">
                  <c:v>112</c:v>
                </c:pt>
                <c:pt idx="11">
                  <c:v>133</c:v>
                </c:pt>
                <c:pt idx="12">
                  <c:v>128</c:v>
                </c:pt>
                <c:pt idx="13">
                  <c:v>181</c:v>
                </c:pt>
                <c:pt idx="14">
                  <c:v>125</c:v>
                </c:pt>
                <c:pt idx="15">
                  <c:v>146</c:v>
                </c:pt>
                <c:pt idx="16">
                  <c:v>102</c:v>
                </c:pt>
                <c:pt idx="17">
                  <c:v>114</c:v>
                </c:pt>
                <c:pt idx="18">
                  <c:v>90</c:v>
                </c:pt>
                <c:pt idx="19">
                  <c:v>0</c:v>
                </c:pt>
                <c:pt idx="20">
                  <c:v>0</c:v>
                </c:pt>
                <c:pt idx="21">
                  <c:v>0</c:v>
                </c:pt>
              </c:numCache>
            </c:numRef>
          </c:val>
          <c:smooth val="0"/>
          <c:extLst>
            <c:ext xmlns:c16="http://schemas.microsoft.com/office/drawing/2014/chart" uri="{C3380CC4-5D6E-409C-BE32-E72D297353CC}">
              <c16:uniqueId val="{00000001-18EE-4BD8-B601-52F86BCDA42E}"/>
            </c:ext>
          </c:extLst>
        </c:ser>
        <c:ser>
          <c:idx val="2"/>
          <c:order val="2"/>
          <c:tx>
            <c:strRef>
              <c:f>Sheet1!$B$7</c:f>
              <c:strCache>
                <c:ptCount val="1"/>
                <c:pt idx="0">
                  <c:v>Students</c:v>
                </c:pt>
              </c:strCache>
            </c:strRef>
          </c:tx>
          <c:spPr>
            <a:ln w="28575" cap="rnd">
              <a:solidFill>
                <a:schemeClr val="accent6">
                  <a:lumMod val="75000"/>
                </a:schemeClr>
              </a:solidFill>
              <a:round/>
            </a:ln>
            <a:effectLst/>
          </c:spPr>
          <c:marker>
            <c:symbol val="none"/>
          </c:marker>
          <c:cat>
            <c:strRef>
              <c:f>Sheet1!$C$4:$X$4</c:f>
              <c:strCache>
                <c:ptCount val="22"/>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strCache>
            </c:strRef>
          </c:cat>
          <c:val>
            <c:numRef>
              <c:f>Sheet1!$C$7:$X$7</c:f>
              <c:numCache>
                <c:formatCode>General</c:formatCode>
                <c:ptCount val="22"/>
                <c:pt idx="0">
                  <c:v>85</c:v>
                </c:pt>
                <c:pt idx="1">
                  <c:v>69</c:v>
                </c:pt>
                <c:pt idx="2">
                  <c:v>86</c:v>
                </c:pt>
                <c:pt idx="3">
                  <c:v>89</c:v>
                </c:pt>
                <c:pt idx="4">
                  <c:v>104</c:v>
                </c:pt>
                <c:pt idx="5">
                  <c:v>85</c:v>
                </c:pt>
                <c:pt idx="6">
                  <c:v>88</c:v>
                </c:pt>
                <c:pt idx="7">
                  <c:v>123</c:v>
                </c:pt>
                <c:pt idx="8">
                  <c:v>99</c:v>
                </c:pt>
                <c:pt idx="9">
                  <c:v>95</c:v>
                </c:pt>
                <c:pt idx="10">
                  <c:v>77</c:v>
                </c:pt>
                <c:pt idx="11">
                  <c:v>92</c:v>
                </c:pt>
                <c:pt idx="12">
                  <c:v>81</c:v>
                </c:pt>
                <c:pt idx="13">
                  <c:v>100</c:v>
                </c:pt>
                <c:pt idx="14">
                  <c:v>32</c:v>
                </c:pt>
                <c:pt idx="15">
                  <c:v>33</c:v>
                </c:pt>
                <c:pt idx="16">
                  <c:v>19</c:v>
                </c:pt>
                <c:pt idx="17">
                  <c:v>22</c:v>
                </c:pt>
                <c:pt idx="18">
                  <c:v>77</c:v>
                </c:pt>
                <c:pt idx="19">
                  <c:v>31</c:v>
                </c:pt>
                <c:pt idx="20">
                  <c:v>60</c:v>
                </c:pt>
                <c:pt idx="21">
                  <c:v>19</c:v>
                </c:pt>
              </c:numCache>
            </c:numRef>
          </c:val>
          <c:smooth val="0"/>
          <c:extLst>
            <c:ext xmlns:c16="http://schemas.microsoft.com/office/drawing/2014/chart" uri="{C3380CC4-5D6E-409C-BE32-E72D297353CC}">
              <c16:uniqueId val="{00000002-18EE-4BD8-B601-52F86BCDA42E}"/>
            </c:ext>
          </c:extLst>
        </c:ser>
        <c:ser>
          <c:idx val="3"/>
          <c:order val="3"/>
          <c:tx>
            <c:strRef>
              <c:f>Sheet1!$B$8</c:f>
              <c:strCache>
                <c:ptCount val="1"/>
                <c:pt idx="0">
                  <c:v>Total</c:v>
                </c:pt>
              </c:strCache>
            </c:strRef>
          </c:tx>
          <c:spPr>
            <a:ln w="28575" cap="rnd">
              <a:solidFill>
                <a:srgbClr val="FF0000"/>
              </a:solidFill>
              <a:round/>
            </a:ln>
            <a:effectLst/>
          </c:spPr>
          <c:marker>
            <c:symbol val="none"/>
          </c:marker>
          <c:cat>
            <c:strRef>
              <c:f>Sheet1!$C$4:$X$4</c:f>
              <c:strCache>
                <c:ptCount val="22"/>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strCache>
            </c:strRef>
          </c:cat>
          <c:val>
            <c:numRef>
              <c:f>Sheet1!$C$8:$X$8</c:f>
              <c:numCache>
                <c:formatCode>General</c:formatCode>
                <c:ptCount val="22"/>
                <c:pt idx="0">
                  <c:v>675</c:v>
                </c:pt>
                <c:pt idx="1">
                  <c:v>623</c:v>
                </c:pt>
                <c:pt idx="2">
                  <c:v>609</c:v>
                </c:pt>
                <c:pt idx="3">
                  <c:v>513</c:v>
                </c:pt>
                <c:pt idx="4">
                  <c:v>555</c:v>
                </c:pt>
                <c:pt idx="5">
                  <c:v>450</c:v>
                </c:pt>
                <c:pt idx="6">
                  <c:v>454</c:v>
                </c:pt>
                <c:pt idx="7">
                  <c:v>538</c:v>
                </c:pt>
                <c:pt idx="8">
                  <c:v>451</c:v>
                </c:pt>
                <c:pt idx="9">
                  <c:v>452</c:v>
                </c:pt>
                <c:pt idx="10">
                  <c:v>381</c:v>
                </c:pt>
                <c:pt idx="11">
                  <c:v>437</c:v>
                </c:pt>
                <c:pt idx="12">
                  <c:v>456</c:v>
                </c:pt>
                <c:pt idx="13">
                  <c:v>525</c:v>
                </c:pt>
                <c:pt idx="14">
                  <c:v>447</c:v>
                </c:pt>
                <c:pt idx="15">
                  <c:v>456</c:v>
                </c:pt>
                <c:pt idx="16">
                  <c:v>410</c:v>
                </c:pt>
                <c:pt idx="17">
                  <c:v>433</c:v>
                </c:pt>
                <c:pt idx="18">
                  <c:v>461</c:v>
                </c:pt>
                <c:pt idx="19">
                  <c:v>419</c:v>
                </c:pt>
                <c:pt idx="20">
                  <c:v>419</c:v>
                </c:pt>
                <c:pt idx="21">
                  <c:v>364</c:v>
                </c:pt>
              </c:numCache>
            </c:numRef>
          </c:val>
          <c:smooth val="0"/>
          <c:extLst>
            <c:ext xmlns:c16="http://schemas.microsoft.com/office/drawing/2014/chart" uri="{C3380CC4-5D6E-409C-BE32-E72D297353CC}">
              <c16:uniqueId val="{00000003-18EE-4BD8-B601-52F86BCDA42E}"/>
            </c:ext>
          </c:extLst>
        </c:ser>
        <c:dLbls>
          <c:showLegendKey val="0"/>
          <c:showVal val="0"/>
          <c:showCatName val="0"/>
          <c:showSerName val="0"/>
          <c:showPercent val="0"/>
          <c:showBubbleSize val="0"/>
        </c:dLbls>
        <c:smooth val="0"/>
        <c:axId val="411758296"/>
        <c:axId val="411760920"/>
      </c:lineChart>
      <c:catAx>
        <c:axId val="411758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dirty="0">
                    <a:solidFill>
                      <a:schemeClr val="tx1"/>
                    </a:solidFill>
                  </a:rPr>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760920"/>
        <c:crosses val="autoZero"/>
        <c:auto val="1"/>
        <c:lblAlgn val="ctr"/>
        <c:lblOffset val="100"/>
        <c:noMultiLvlLbl val="0"/>
      </c:catAx>
      <c:valAx>
        <c:axId val="4117609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a:solidFill>
                      <a:schemeClr val="tx1"/>
                    </a:solidFill>
                  </a:rPr>
                  <a:t>Number of First</a:t>
                </a:r>
                <a:r>
                  <a:rPr lang="en-US" b="1" baseline="0">
                    <a:solidFill>
                      <a:schemeClr val="tx1"/>
                    </a:solidFill>
                  </a:rPr>
                  <a:t> Reports</a:t>
                </a:r>
                <a:endParaRPr lang="en-US" b="1">
                  <a:solidFill>
                    <a:schemeClr val="tx1"/>
                  </a:solidFill>
                </a:endParaRPr>
              </a:p>
            </c:rich>
          </c:tx>
          <c:layout>
            <c:manualLayout>
              <c:xMode val="edge"/>
              <c:yMode val="edge"/>
              <c:x val="8.7954107808881962E-3"/>
              <c:y val="0.40005726556907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758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88785046728979E-2"/>
          <c:y val="4.9462365591397862E-2"/>
          <c:w val="0.79993493000874893"/>
          <c:h val="0.85161290322580663"/>
        </c:manualLayout>
      </c:layout>
      <c:lineChart>
        <c:grouping val="standard"/>
        <c:varyColors val="0"/>
        <c:ser>
          <c:idx val="1"/>
          <c:order val="0"/>
          <c:tx>
            <c:strRef>
              <c:f>Sheet1!$A$3</c:f>
              <c:strCache>
                <c:ptCount val="1"/>
                <c:pt idx="0">
                  <c:v>UTHC Tyler</c:v>
                </c:pt>
              </c:strCache>
            </c:strRef>
          </c:tx>
          <c:spPr>
            <a:ln w="26858">
              <a:solidFill>
                <a:schemeClr val="accent3">
                  <a:lumMod val="75000"/>
                </a:schemeClr>
              </a:solidFill>
              <a:prstDash val="solid"/>
            </a:ln>
          </c:spPr>
          <c:marker>
            <c:symbol val="none"/>
          </c:marker>
          <c:cat>
            <c:strRef>
              <c:f>Sheet1!$B$1:$U$2</c:f>
              <c:strCache>
                <c:ptCount val="20"/>
                <c:pt idx="0">
                  <c:v>FY03</c:v>
                </c:pt>
                <c:pt idx="1">
                  <c:v>FY04</c:v>
                </c:pt>
                <c:pt idx="2">
                  <c:v>FY05</c:v>
                </c:pt>
                <c:pt idx="3">
                  <c:v>FY06</c:v>
                </c:pt>
                <c:pt idx="4">
                  <c:v>FY07</c:v>
                </c:pt>
                <c:pt idx="5">
                  <c:v>FY08</c:v>
                </c:pt>
                <c:pt idx="6">
                  <c:v>FY09</c:v>
                </c:pt>
                <c:pt idx="7">
                  <c:v>FY10</c:v>
                </c:pt>
                <c:pt idx="8">
                  <c:v>FY11</c:v>
                </c:pt>
                <c:pt idx="9">
                  <c:v>FY12</c:v>
                </c:pt>
                <c:pt idx="10">
                  <c:v>FY13</c:v>
                </c:pt>
                <c:pt idx="11">
                  <c:v>FY14</c:v>
                </c:pt>
                <c:pt idx="12">
                  <c:v>FY15</c:v>
                </c:pt>
                <c:pt idx="13">
                  <c:v>FY16</c:v>
                </c:pt>
                <c:pt idx="14">
                  <c:v>FY17</c:v>
                </c:pt>
                <c:pt idx="15">
                  <c:v>FY18</c:v>
                </c:pt>
                <c:pt idx="16">
                  <c:v>FY19</c:v>
                </c:pt>
                <c:pt idx="17">
                  <c:v>FY20</c:v>
                </c:pt>
                <c:pt idx="18">
                  <c:v>FY21</c:v>
                </c:pt>
                <c:pt idx="19">
                  <c:v>FY22</c:v>
                </c:pt>
              </c:strCache>
            </c:strRef>
          </c:cat>
          <c:val>
            <c:numRef>
              <c:f>Sheet1!$B$3:$U$3</c:f>
              <c:numCache>
                <c:formatCode>General</c:formatCode>
                <c:ptCount val="20"/>
                <c:pt idx="0">
                  <c:v>0.52</c:v>
                </c:pt>
                <c:pt idx="1">
                  <c:v>0.41</c:v>
                </c:pt>
                <c:pt idx="2">
                  <c:v>0.42699999999999999</c:v>
                </c:pt>
                <c:pt idx="3">
                  <c:v>0.40600000000000003</c:v>
                </c:pt>
                <c:pt idx="4">
                  <c:v>0.45200000000000001</c:v>
                </c:pt>
                <c:pt idx="5">
                  <c:v>0.17</c:v>
                </c:pt>
                <c:pt idx="6">
                  <c:v>0.13200000000000001</c:v>
                </c:pt>
                <c:pt idx="7">
                  <c:v>0.09</c:v>
                </c:pt>
                <c:pt idx="8">
                  <c:v>6.7000000000000004E-2</c:v>
                </c:pt>
                <c:pt idx="9">
                  <c:v>0.124</c:v>
                </c:pt>
                <c:pt idx="10">
                  <c:v>9.6000000000000002E-2</c:v>
                </c:pt>
                <c:pt idx="11">
                  <c:v>0.14199999999999999</c:v>
                </c:pt>
                <c:pt idx="12">
                  <c:v>0.152</c:v>
                </c:pt>
                <c:pt idx="13">
                  <c:v>0.19</c:v>
                </c:pt>
                <c:pt idx="14">
                  <c:v>0.185</c:v>
                </c:pt>
                <c:pt idx="15" formatCode="@">
                  <c:v>0.17499999999999999</c:v>
                </c:pt>
                <c:pt idx="16">
                  <c:v>0.183</c:v>
                </c:pt>
                <c:pt idx="17">
                  <c:v>0.193</c:v>
                </c:pt>
                <c:pt idx="18">
                  <c:v>0.16300000000000001</c:v>
                </c:pt>
                <c:pt idx="19">
                  <c:v>9.1999999999999998E-2</c:v>
                </c:pt>
              </c:numCache>
            </c:numRef>
          </c:val>
          <c:smooth val="0"/>
          <c:extLst>
            <c:ext xmlns:c16="http://schemas.microsoft.com/office/drawing/2014/chart" uri="{C3380CC4-5D6E-409C-BE32-E72D297353CC}">
              <c16:uniqueId val="{00000000-408B-4966-AF4E-FDA4B0B37D32}"/>
            </c:ext>
          </c:extLst>
        </c:ser>
        <c:ser>
          <c:idx val="2"/>
          <c:order val="1"/>
          <c:tx>
            <c:strRef>
              <c:f>Sheet1!$A$4</c:f>
              <c:strCache>
                <c:ptCount val="1"/>
                <c:pt idx="0">
                  <c:v>UTMB</c:v>
                </c:pt>
              </c:strCache>
            </c:strRef>
          </c:tx>
          <c:spPr>
            <a:ln w="26858">
              <a:solidFill>
                <a:srgbClr val="7030A0"/>
              </a:solidFill>
              <a:prstDash val="solid"/>
            </a:ln>
          </c:spPr>
          <c:marker>
            <c:symbol val="none"/>
          </c:marker>
          <c:cat>
            <c:strRef>
              <c:f>Sheet1!$B$1:$U$2</c:f>
              <c:strCache>
                <c:ptCount val="20"/>
                <c:pt idx="0">
                  <c:v>FY03</c:v>
                </c:pt>
                <c:pt idx="1">
                  <c:v>FY04</c:v>
                </c:pt>
                <c:pt idx="2">
                  <c:v>FY05</c:v>
                </c:pt>
                <c:pt idx="3">
                  <c:v>FY06</c:v>
                </c:pt>
                <c:pt idx="4">
                  <c:v>FY07</c:v>
                </c:pt>
                <c:pt idx="5">
                  <c:v>FY08</c:v>
                </c:pt>
                <c:pt idx="6">
                  <c:v>FY09</c:v>
                </c:pt>
                <c:pt idx="7">
                  <c:v>FY10</c:v>
                </c:pt>
                <c:pt idx="8">
                  <c:v>FY11</c:v>
                </c:pt>
                <c:pt idx="9">
                  <c:v>FY12</c:v>
                </c:pt>
                <c:pt idx="10">
                  <c:v>FY13</c:v>
                </c:pt>
                <c:pt idx="11">
                  <c:v>FY14</c:v>
                </c:pt>
                <c:pt idx="12">
                  <c:v>FY15</c:v>
                </c:pt>
                <c:pt idx="13">
                  <c:v>FY16</c:v>
                </c:pt>
                <c:pt idx="14">
                  <c:v>FY17</c:v>
                </c:pt>
                <c:pt idx="15">
                  <c:v>FY18</c:v>
                </c:pt>
                <c:pt idx="16">
                  <c:v>FY19</c:v>
                </c:pt>
                <c:pt idx="17">
                  <c:v>FY20</c:v>
                </c:pt>
                <c:pt idx="18">
                  <c:v>FY21</c:v>
                </c:pt>
                <c:pt idx="19">
                  <c:v>FY22</c:v>
                </c:pt>
              </c:strCache>
            </c:strRef>
          </c:cat>
          <c:val>
            <c:numRef>
              <c:f>Sheet1!$B$4:$U$4</c:f>
              <c:numCache>
                <c:formatCode>General</c:formatCode>
                <c:ptCount val="20"/>
                <c:pt idx="0">
                  <c:v>0.44</c:v>
                </c:pt>
                <c:pt idx="1">
                  <c:v>0.45</c:v>
                </c:pt>
                <c:pt idx="2">
                  <c:v>0.438</c:v>
                </c:pt>
                <c:pt idx="3">
                  <c:v>0.38400000000000001</c:v>
                </c:pt>
                <c:pt idx="4">
                  <c:v>0.34599999999999997</c:v>
                </c:pt>
                <c:pt idx="5">
                  <c:v>0.16</c:v>
                </c:pt>
                <c:pt idx="6">
                  <c:v>0.157</c:v>
                </c:pt>
                <c:pt idx="7">
                  <c:v>0.16200000000000001</c:v>
                </c:pt>
                <c:pt idx="8">
                  <c:v>0.13300000000000001</c:v>
                </c:pt>
                <c:pt idx="9">
                  <c:v>0.13300000000000001</c:v>
                </c:pt>
                <c:pt idx="10">
                  <c:v>0.122</c:v>
                </c:pt>
                <c:pt idx="11">
                  <c:v>0.126</c:v>
                </c:pt>
                <c:pt idx="12">
                  <c:v>0.13200000000000001</c:v>
                </c:pt>
                <c:pt idx="13">
                  <c:v>0.16</c:v>
                </c:pt>
                <c:pt idx="14">
                  <c:v>0.16300000000000001</c:v>
                </c:pt>
                <c:pt idx="15" formatCode="@">
                  <c:v>0.14799999999999999</c:v>
                </c:pt>
                <c:pt idx="16">
                  <c:v>0.13100000000000001</c:v>
                </c:pt>
                <c:pt idx="17">
                  <c:v>0.122</c:v>
                </c:pt>
                <c:pt idx="18">
                  <c:v>0.12</c:v>
                </c:pt>
                <c:pt idx="19">
                  <c:v>0.13300000000000001</c:v>
                </c:pt>
              </c:numCache>
            </c:numRef>
          </c:val>
          <c:smooth val="0"/>
          <c:extLst>
            <c:ext xmlns:c16="http://schemas.microsoft.com/office/drawing/2014/chart" uri="{C3380CC4-5D6E-409C-BE32-E72D297353CC}">
              <c16:uniqueId val="{00000001-408B-4966-AF4E-FDA4B0B37D32}"/>
            </c:ext>
          </c:extLst>
        </c:ser>
        <c:ser>
          <c:idx val="3"/>
          <c:order val="2"/>
          <c:tx>
            <c:strRef>
              <c:f>Sheet1!$A$5</c:f>
              <c:strCache>
                <c:ptCount val="1"/>
                <c:pt idx="0">
                  <c:v>UTHSCSA</c:v>
                </c:pt>
              </c:strCache>
            </c:strRef>
          </c:tx>
          <c:spPr>
            <a:ln w="26858">
              <a:solidFill>
                <a:srgbClr val="00CCFF"/>
              </a:solidFill>
              <a:prstDash val="solid"/>
            </a:ln>
          </c:spPr>
          <c:marker>
            <c:symbol val="none"/>
          </c:marker>
          <c:cat>
            <c:strRef>
              <c:f>Sheet1!$B$1:$U$2</c:f>
              <c:strCache>
                <c:ptCount val="20"/>
                <c:pt idx="0">
                  <c:v>FY03</c:v>
                </c:pt>
                <c:pt idx="1">
                  <c:v>FY04</c:v>
                </c:pt>
                <c:pt idx="2">
                  <c:v>FY05</c:v>
                </c:pt>
                <c:pt idx="3">
                  <c:v>FY06</c:v>
                </c:pt>
                <c:pt idx="4">
                  <c:v>FY07</c:v>
                </c:pt>
                <c:pt idx="5">
                  <c:v>FY08</c:v>
                </c:pt>
                <c:pt idx="6">
                  <c:v>FY09</c:v>
                </c:pt>
                <c:pt idx="7">
                  <c:v>FY10</c:v>
                </c:pt>
                <c:pt idx="8">
                  <c:v>FY11</c:v>
                </c:pt>
                <c:pt idx="9">
                  <c:v>FY12</c:v>
                </c:pt>
                <c:pt idx="10">
                  <c:v>FY13</c:v>
                </c:pt>
                <c:pt idx="11">
                  <c:v>FY14</c:v>
                </c:pt>
                <c:pt idx="12">
                  <c:v>FY15</c:v>
                </c:pt>
                <c:pt idx="13">
                  <c:v>FY16</c:v>
                </c:pt>
                <c:pt idx="14">
                  <c:v>FY17</c:v>
                </c:pt>
                <c:pt idx="15">
                  <c:v>FY18</c:v>
                </c:pt>
                <c:pt idx="16">
                  <c:v>FY19</c:v>
                </c:pt>
                <c:pt idx="17">
                  <c:v>FY20</c:v>
                </c:pt>
                <c:pt idx="18">
                  <c:v>FY21</c:v>
                </c:pt>
                <c:pt idx="19">
                  <c:v>FY22</c:v>
                </c:pt>
              </c:strCache>
            </c:strRef>
          </c:cat>
          <c:val>
            <c:numRef>
              <c:f>Sheet1!$B$5:$U$5</c:f>
              <c:numCache>
                <c:formatCode>General</c:formatCode>
                <c:ptCount val="20"/>
                <c:pt idx="0">
                  <c:v>0.24</c:v>
                </c:pt>
                <c:pt idx="1">
                  <c:v>0.25</c:v>
                </c:pt>
                <c:pt idx="2">
                  <c:v>0.255</c:v>
                </c:pt>
                <c:pt idx="3">
                  <c:v>0.26600000000000001</c:v>
                </c:pt>
                <c:pt idx="4">
                  <c:v>0.248</c:v>
                </c:pt>
                <c:pt idx="5">
                  <c:v>0.126</c:v>
                </c:pt>
                <c:pt idx="6">
                  <c:v>0.122</c:v>
                </c:pt>
                <c:pt idx="7">
                  <c:v>0.11899999999999999</c:v>
                </c:pt>
                <c:pt idx="8">
                  <c:v>9.0999999999999998E-2</c:v>
                </c:pt>
                <c:pt idx="9">
                  <c:v>9.0999999999999998E-2</c:v>
                </c:pt>
                <c:pt idx="10">
                  <c:v>9.7000000000000003E-2</c:v>
                </c:pt>
                <c:pt idx="11">
                  <c:v>0.105</c:v>
                </c:pt>
                <c:pt idx="12">
                  <c:v>0.11</c:v>
                </c:pt>
                <c:pt idx="13">
                  <c:v>0.12</c:v>
                </c:pt>
                <c:pt idx="14">
                  <c:v>0.14000000000000001</c:v>
                </c:pt>
                <c:pt idx="15" formatCode="@">
                  <c:v>0.123</c:v>
                </c:pt>
                <c:pt idx="16">
                  <c:v>0.104</c:v>
                </c:pt>
                <c:pt idx="17">
                  <c:v>0.1</c:v>
                </c:pt>
                <c:pt idx="18">
                  <c:v>0.104</c:v>
                </c:pt>
                <c:pt idx="19">
                  <c:v>0.104</c:v>
                </c:pt>
              </c:numCache>
            </c:numRef>
          </c:val>
          <c:smooth val="0"/>
          <c:extLst>
            <c:ext xmlns:c16="http://schemas.microsoft.com/office/drawing/2014/chart" uri="{C3380CC4-5D6E-409C-BE32-E72D297353CC}">
              <c16:uniqueId val="{00000002-408B-4966-AF4E-FDA4B0B37D32}"/>
            </c:ext>
          </c:extLst>
        </c:ser>
        <c:ser>
          <c:idx val="4"/>
          <c:order val="3"/>
          <c:tx>
            <c:strRef>
              <c:f>Sheet1!$A$6</c:f>
              <c:strCache>
                <c:ptCount val="1"/>
                <c:pt idx="0">
                  <c:v>UTMDACC</c:v>
                </c:pt>
              </c:strCache>
            </c:strRef>
          </c:tx>
          <c:spPr>
            <a:ln w="26858">
              <a:solidFill>
                <a:srgbClr val="000080"/>
              </a:solidFill>
              <a:prstDash val="solid"/>
            </a:ln>
          </c:spPr>
          <c:marker>
            <c:symbol val="none"/>
          </c:marker>
          <c:cat>
            <c:strRef>
              <c:f>Sheet1!$B$1:$U$2</c:f>
              <c:strCache>
                <c:ptCount val="20"/>
                <c:pt idx="0">
                  <c:v>FY03</c:v>
                </c:pt>
                <c:pt idx="1">
                  <c:v>FY04</c:v>
                </c:pt>
                <c:pt idx="2">
                  <c:v>FY05</c:v>
                </c:pt>
                <c:pt idx="3">
                  <c:v>FY06</c:v>
                </c:pt>
                <c:pt idx="4">
                  <c:v>FY07</c:v>
                </c:pt>
                <c:pt idx="5">
                  <c:v>FY08</c:v>
                </c:pt>
                <c:pt idx="6">
                  <c:v>FY09</c:v>
                </c:pt>
                <c:pt idx="7">
                  <c:v>FY10</c:v>
                </c:pt>
                <c:pt idx="8">
                  <c:v>FY11</c:v>
                </c:pt>
                <c:pt idx="9">
                  <c:v>FY12</c:v>
                </c:pt>
                <c:pt idx="10">
                  <c:v>FY13</c:v>
                </c:pt>
                <c:pt idx="11">
                  <c:v>FY14</c:v>
                </c:pt>
                <c:pt idx="12">
                  <c:v>FY15</c:v>
                </c:pt>
                <c:pt idx="13">
                  <c:v>FY16</c:v>
                </c:pt>
                <c:pt idx="14">
                  <c:v>FY17</c:v>
                </c:pt>
                <c:pt idx="15">
                  <c:v>FY18</c:v>
                </c:pt>
                <c:pt idx="16">
                  <c:v>FY19</c:v>
                </c:pt>
                <c:pt idx="17">
                  <c:v>FY20</c:v>
                </c:pt>
                <c:pt idx="18">
                  <c:v>FY21</c:v>
                </c:pt>
                <c:pt idx="19">
                  <c:v>FY22</c:v>
                </c:pt>
              </c:strCache>
            </c:strRef>
          </c:cat>
          <c:val>
            <c:numRef>
              <c:f>Sheet1!$B$6:$U$6</c:f>
              <c:numCache>
                <c:formatCode>General</c:formatCode>
                <c:ptCount val="20"/>
                <c:pt idx="0">
                  <c:v>0.21</c:v>
                </c:pt>
                <c:pt idx="1">
                  <c:v>0.2</c:v>
                </c:pt>
                <c:pt idx="2">
                  <c:v>0.16600000000000001</c:v>
                </c:pt>
                <c:pt idx="3">
                  <c:v>0.13600000000000001</c:v>
                </c:pt>
                <c:pt idx="4">
                  <c:v>0.114</c:v>
                </c:pt>
                <c:pt idx="5">
                  <c:v>7.0000000000000007E-2</c:v>
                </c:pt>
                <c:pt idx="6">
                  <c:v>5.8999999999999997E-2</c:v>
                </c:pt>
                <c:pt idx="7">
                  <c:v>5.1999999999999998E-2</c:v>
                </c:pt>
                <c:pt idx="8">
                  <c:v>0.04</c:v>
                </c:pt>
                <c:pt idx="9">
                  <c:v>0.04</c:v>
                </c:pt>
                <c:pt idx="10">
                  <c:v>4.2000000000000003E-2</c:v>
                </c:pt>
                <c:pt idx="11">
                  <c:v>4.7E-2</c:v>
                </c:pt>
                <c:pt idx="12">
                  <c:v>0.05</c:v>
                </c:pt>
                <c:pt idx="13">
                  <c:v>0.05</c:v>
                </c:pt>
                <c:pt idx="14">
                  <c:v>4.3999999999999997E-2</c:v>
                </c:pt>
                <c:pt idx="15" formatCode="@">
                  <c:v>4.2999999999999997E-2</c:v>
                </c:pt>
                <c:pt idx="16">
                  <c:v>4.1000000000000002E-2</c:v>
                </c:pt>
                <c:pt idx="17">
                  <c:v>4.2999999999999997E-2</c:v>
                </c:pt>
                <c:pt idx="18">
                  <c:v>0.04</c:v>
                </c:pt>
                <c:pt idx="19">
                  <c:v>4.7E-2</c:v>
                </c:pt>
              </c:numCache>
            </c:numRef>
          </c:val>
          <c:smooth val="0"/>
          <c:extLst>
            <c:ext xmlns:c16="http://schemas.microsoft.com/office/drawing/2014/chart" uri="{C3380CC4-5D6E-409C-BE32-E72D297353CC}">
              <c16:uniqueId val="{00000003-408B-4966-AF4E-FDA4B0B37D32}"/>
            </c:ext>
          </c:extLst>
        </c:ser>
        <c:ser>
          <c:idx val="5"/>
          <c:order val="4"/>
          <c:tx>
            <c:strRef>
              <c:f>Sheet1!$A$7</c:f>
              <c:strCache>
                <c:ptCount val="1"/>
                <c:pt idx="0">
                  <c:v>UTHSCH</c:v>
                </c:pt>
              </c:strCache>
            </c:strRef>
          </c:tx>
          <c:spPr>
            <a:ln w="40288">
              <a:solidFill>
                <a:srgbClr val="FF6600"/>
              </a:solidFill>
              <a:prstDash val="solid"/>
            </a:ln>
          </c:spPr>
          <c:marker>
            <c:symbol val="none"/>
          </c:marker>
          <c:cat>
            <c:strRef>
              <c:f>Sheet1!$B$1:$U$2</c:f>
              <c:strCache>
                <c:ptCount val="20"/>
                <c:pt idx="0">
                  <c:v>FY03</c:v>
                </c:pt>
                <c:pt idx="1">
                  <c:v>FY04</c:v>
                </c:pt>
                <c:pt idx="2">
                  <c:v>FY05</c:v>
                </c:pt>
                <c:pt idx="3">
                  <c:v>FY06</c:v>
                </c:pt>
                <c:pt idx="4">
                  <c:v>FY07</c:v>
                </c:pt>
                <c:pt idx="5">
                  <c:v>FY08</c:v>
                </c:pt>
                <c:pt idx="6">
                  <c:v>FY09</c:v>
                </c:pt>
                <c:pt idx="7">
                  <c:v>FY10</c:v>
                </c:pt>
                <c:pt idx="8">
                  <c:v>FY11</c:v>
                </c:pt>
                <c:pt idx="9">
                  <c:v>FY12</c:v>
                </c:pt>
                <c:pt idx="10">
                  <c:v>FY13</c:v>
                </c:pt>
                <c:pt idx="11">
                  <c:v>FY14</c:v>
                </c:pt>
                <c:pt idx="12">
                  <c:v>FY15</c:v>
                </c:pt>
                <c:pt idx="13">
                  <c:v>FY16</c:v>
                </c:pt>
                <c:pt idx="14">
                  <c:v>FY17</c:v>
                </c:pt>
                <c:pt idx="15">
                  <c:v>FY18</c:v>
                </c:pt>
                <c:pt idx="16">
                  <c:v>FY19</c:v>
                </c:pt>
                <c:pt idx="17">
                  <c:v>FY20</c:v>
                </c:pt>
                <c:pt idx="18">
                  <c:v>FY21</c:v>
                </c:pt>
                <c:pt idx="19">
                  <c:v>FY22</c:v>
                </c:pt>
              </c:strCache>
            </c:strRef>
          </c:cat>
          <c:val>
            <c:numRef>
              <c:f>Sheet1!$B$7:$U$7</c:f>
              <c:numCache>
                <c:formatCode>General</c:formatCode>
                <c:ptCount val="20"/>
                <c:pt idx="0">
                  <c:v>0.28999999999999998</c:v>
                </c:pt>
                <c:pt idx="1">
                  <c:v>0.28000000000000003</c:v>
                </c:pt>
                <c:pt idx="2">
                  <c:v>0.23599999999999999</c:v>
                </c:pt>
                <c:pt idx="3">
                  <c:v>0.17399999999999999</c:v>
                </c:pt>
                <c:pt idx="4">
                  <c:v>0.16200000000000001</c:v>
                </c:pt>
                <c:pt idx="5">
                  <c:v>9.0999999999999998E-2</c:v>
                </c:pt>
                <c:pt idx="6">
                  <c:v>9.0999999999999998E-2</c:v>
                </c:pt>
                <c:pt idx="7">
                  <c:v>0.09</c:v>
                </c:pt>
                <c:pt idx="8">
                  <c:v>6.8000000000000005E-2</c:v>
                </c:pt>
                <c:pt idx="9">
                  <c:v>6.8000000000000005E-2</c:v>
                </c:pt>
                <c:pt idx="10">
                  <c:v>6.9000000000000006E-2</c:v>
                </c:pt>
                <c:pt idx="11">
                  <c:v>7.1999999999999995E-2</c:v>
                </c:pt>
                <c:pt idx="12">
                  <c:v>7.4999999999999997E-2</c:v>
                </c:pt>
                <c:pt idx="13">
                  <c:v>7.5999999999999998E-2</c:v>
                </c:pt>
                <c:pt idx="14">
                  <c:v>7.8E-2</c:v>
                </c:pt>
                <c:pt idx="15" formatCode="@">
                  <c:v>7.6999999999999999E-2</c:v>
                </c:pt>
                <c:pt idx="16">
                  <c:v>7.2999999999999995E-2</c:v>
                </c:pt>
                <c:pt idx="17">
                  <c:v>7.2999999999999995E-2</c:v>
                </c:pt>
                <c:pt idx="18">
                  <c:v>6.4000000000000001E-2</c:v>
                </c:pt>
                <c:pt idx="19">
                  <c:v>6.8000000000000005E-2</c:v>
                </c:pt>
              </c:numCache>
            </c:numRef>
          </c:val>
          <c:smooth val="0"/>
          <c:extLst>
            <c:ext xmlns:c16="http://schemas.microsoft.com/office/drawing/2014/chart" uri="{C3380CC4-5D6E-409C-BE32-E72D297353CC}">
              <c16:uniqueId val="{00000004-408B-4966-AF4E-FDA4B0B37D32}"/>
            </c:ext>
          </c:extLst>
        </c:ser>
        <c:ser>
          <c:idx val="6"/>
          <c:order val="5"/>
          <c:tx>
            <c:strRef>
              <c:f>Sheet1!$A$8</c:f>
              <c:strCache>
                <c:ptCount val="1"/>
                <c:pt idx="0">
                  <c:v>UTSWMCD</c:v>
                </c:pt>
              </c:strCache>
            </c:strRef>
          </c:tx>
          <c:spPr>
            <a:ln w="26858">
              <a:solidFill>
                <a:srgbClr val="FF0000"/>
              </a:solidFill>
              <a:prstDash val="solid"/>
            </a:ln>
          </c:spPr>
          <c:marker>
            <c:symbol val="none"/>
          </c:marker>
          <c:cat>
            <c:strRef>
              <c:f>Sheet1!$B$1:$U$2</c:f>
              <c:strCache>
                <c:ptCount val="20"/>
                <c:pt idx="0">
                  <c:v>FY03</c:v>
                </c:pt>
                <c:pt idx="1">
                  <c:v>FY04</c:v>
                </c:pt>
                <c:pt idx="2">
                  <c:v>FY05</c:v>
                </c:pt>
                <c:pt idx="3">
                  <c:v>FY06</c:v>
                </c:pt>
                <c:pt idx="4">
                  <c:v>FY07</c:v>
                </c:pt>
                <c:pt idx="5">
                  <c:v>FY08</c:v>
                </c:pt>
                <c:pt idx="6">
                  <c:v>FY09</c:v>
                </c:pt>
                <c:pt idx="7">
                  <c:v>FY10</c:v>
                </c:pt>
                <c:pt idx="8">
                  <c:v>FY11</c:v>
                </c:pt>
                <c:pt idx="9">
                  <c:v>FY12</c:v>
                </c:pt>
                <c:pt idx="10">
                  <c:v>FY13</c:v>
                </c:pt>
                <c:pt idx="11">
                  <c:v>FY14</c:v>
                </c:pt>
                <c:pt idx="12">
                  <c:v>FY15</c:v>
                </c:pt>
                <c:pt idx="13">
                  <c:v>FY16</c:v>
                </c:pt>
                <c:pt idx="14">
                  <c:v>FY17</c:v>
                </c:pt>
                <c:pt idx="15">
                  <c:v>FY18</c:v>
                </c:pt>
                <c:pt idx="16">
                  <c:v>FY19</c:v>
                </c:pt>
                <c:pt idx="17">
                  <c:v>FY20</c:v>
                </c:pt>
                <c:pt idx="18">
                  <c:v>FY21</c:v>
                </c:pt>
                <c:pt idx="19">
                  <c:v>FY22</c:v>
                </c:pt>
              </c:strCache>
            </c:strRef>
          </c:cat>
          <c:val>
            <c:numRef>
              <c:f>Sheet1!$B$8:$U$8</c:f>
              <c:numCache>
                <c:formatCode>General</c:formatCode>
                <c:ptCount val="20"/>
                <c:pt idx="0">
                  <c:v>0.26</c:v>
                </c:pt>
                <c:pt idx="1">
                  <c:v>0.3</c:v>
                </c:pt>
                <c:pt idx="2">
                  <c:v>0.29399999999999998</c:v>
                </c:pt>
                <c:pt idx="3">
                  <c:v>0.24299999999999999</c:v>
                </c:pt>
                <c:pt idx="4">
                  <c:v>0.19900000000000001</c:v>
                </c:pt>
                <c:pt idx="5">
                  <c:v>0.13200000000000001</c:v>
                </c:pt>
                <c:pt idx="6">
                  <c:v>0.157</c:v>
                </c:pt>
                <c:pt idx="7">
                  <c:v>0.16500000000000001</c:v>
                </c:pt>
                <c:pt idx="8">
                  <c:v>0.14899999999999999</c:v>
                </c:pt>
                <c:pt idx="9">
                  <c:v>0.14899999999999999</c:v>
                </c:pt>
                <c:pt idx="10">
                  <c:v>0.152</c:v>
                </c:pt>
                <c:pt idx="11">
                  <c:v>0.14699999999999999</c:v>
                </c:pt>
                <c:pt idx="12">
                  <c:v>0.13</c:v>
                </c:pt>
                <c:pt idx="13">
                  <c:v>0.11</c:v>
                </c:pt>
                <c:pt idx="14">
                  <c:v>9.7000000000000003E-2</c:v>
                </c:pt>
                <c:pt idx="15" formatCode="@">
                  <c:v>9.8000000000000004E-2</c:v>
                </c:pt>
                <c:pt idx="16">
                  <c:v>9.4E-2</c:v>
                </c:pt>
                <c:pt idx="17">
                  <c:v>9.0999999999999998E-2</c:v>
                </c:pt>
                <c:pt idx="18">
                  <c:v>8.6999999999999994E-2</c:v>
                </c:pt>
                <c:pt idx="19">
                  <c:v>8.5999999999999993E-2</c:v>
                </c:pt>
              </c:numCache>
            </c:numRef>
          </c:val>
          <c:smooth val="0"/>
          <c:extLst>
            <c:ext xmlns:c16="http://schemas.microsoft.com/office/drawing/2014/chart" uri="{C3380CC4-5D6E-409C-BE32-E72D297353CC}">
              <c16:uniqueId val="{00000005-408B-4966-AF4E-FDA4B0B37D32}"/>
            </c:ext>
          </c:extLst>
        </c:ser>
        <c:dLbls>
          <c:showLegendKey val="0"/>
          <c:showVal val="0"/>
          <c:showCatName val="0"/>
          <c:showSerName val="0"/>
          <c:showPercent val="0"/>
          <c:showBubbleSize val="0"/>
        </c:dLbls>
        <c:smooth val="0"/>
        <c:axId val="1529371472"/>
        <c:axId val="1"/>
      </c:lineChart>
      <c:catAx>
        <c:axId val="1529371472"/>
        <c:scaling>
          <c:orientation val="minMax"/>
        </c:scaling>
        <c:delete val="0"/>
        <c:axPos val="b"/>
        <c:numFmt formatCode="General" sourceLinked="1"/>
        <c:majorTickMark val="out"/>
        <c:minorTickMark val="none"/>
        <c:tickLblPos val="nextTo"/>
        <c:spPr>
          <a:ln w="3356">
            <a:solidFill>
              <a:schemeClr val="tx1"/>
            </a:solidFill>
            <a:prstDash val="solid"/>
          </a:ln>
        </c:spPr>
        <c:txPr>
          <a:bodyPr rot="0" vert="horz"/>
          <a:lstStyle/>
          <a:p>
            <a:pPr>
              <a:defRPr sz="1080" b="0" i="0" u="none" strike="noStrike" baseline="0">
                <a:ln>
                  <a:noFill/>
                </a:ln>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max val="0.60000000000000042"/>
        </c:scaling>
        <c:delete val="0"/>
        <c:axPos val="l"/>
        <c:majorGridlines>
          <c:spPr>
            <a:ln w="13429">
              <a:solidFill>
                <a:srgbClr val="FFFFFF"/>
              </a:solidFill>
              <a:prstDash val="sysDash"/>
            </a:ln>
          </c:spPr>
        </c:majorGridlines>
        <c:numFmt formatCode="0.00" sourceLinked="0"/>
        <c:majorTickMark val="out"/>
        <c:minorTickMark val="none"/>
        <c:tickLblPos val="nextTo"/>
        <c:spPr>
          <a:ln w="3356">
            <a:solidFill>
              <a:schemeClr val="tx1"/>
            </a:solidFill>
            <a:prstDash val="solid"/>
          </a:ln>
        </c:spPr>
        <c:txPr>
          <a:bodyPr rot="0" vert="horz"/>
          <a:lstStyle/>
          <a:p>
            <a:pPr>
              <a:defRPr sz="1269" b="0" i="0" u="none" strike="noStrike" baseline="0">
                <a:solidFill>
                  <a:srgbClr val="000000"/>
                </a:solidFill>
                <a:latin typeface="Arial"/>
                <a:ea typeface="Arial"/>
                <a:cs typeface="Arial"/>
              </a:defRPr>
            </a:pPr>
            <a:endParaRPr lang="en-US"/>
          </a:p>
        </c:txPr>
        <c:crossAx val="1529371472"/>
        <c:crosses val="autoZero"/>
        <c:crossBetween val="between"/>
      </c:valAx>
      <c:spPr>
        <a:noFill/>
        <a:ln w="22861">
          <a:noFill/>
        </a:ln>
      </c:spPr>
    </c:plotArea>
    <c:plotVisOnly val="1"/>
    <c:dispBlanksAs val="gap"/>
    <c:showDLblsOverMax val="0"/>
  </c:chart>
  <c:spPr>
    <a:noFill/>
    <a:ln>
      <a:noFill/>
    </a:ln>
  </c:spPr>
  <c:txPr>
    <a:bodyPr/>
    <a:lstStyle/>
    <a:p>
      <a:pPr>
        <a:defRPr sz="1899"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Respiratory Fit Testing Demands Addressed by EHS </a:t>
            </a:r>
          </a:p>
          <a:p>
            <a:pPr>
              <a:defRPr/>
            </a:pPr>
            <a:r>
              <a:rPr lang="en-US" sz="2000" b="1" dirty="0">
                <a:solidFill>
                  <a:schemeClr val="tx1"/>
                </a:solidFill>
              </a:rPr>
              <a:t>at UTHealth Houston</a:t>
            </a:r>
            <a:r>
              <a:rPr lang="en-US" sz="2000" b="1" baseline="0" dirty="0">
                <a:solidFill>
                  <a:schemeClr val="tx1"/>
                </a:solidFill>
              </a:rPr>
              <a:t>, by Fiscal Year</a:t>
            </a:r>
            <a:endParaRPr lang="en-US" sz="2000" b="1" dirty="0">
              <a:solidFill>
                <a:schemeClr val="tx1"/>
              </a:solidFill>
            </a:endParaRPr>
          </a:p>
        </c:rich>
      </c:tx>
      <c:layout>
        <c:manualLayout>
          <c:xMode val="edge"/>
          <c:yMode val="edge"/>
          <c:x val="0.1466637709385368"/>
          <c:y val="1.14325357364263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46981627296588"/>
          <c:y val="0.19486111111111112"/>
          <c:w val="0.87753018372703417"/>
          <c:h val="0.72088764946048411"/>
        </c:manualLayout>
      </c:layout>
      <c:lineChart>
        <c:grouping val="standard"/>
        <c:varyColors val="0"/>
        <c:ser>
          <c:idx val="0"/>
          <c:order val="0"/>
          <c:tx>
            <c:strRef>
              <c:f>Sheet1!$E$2</c:f>
              <c:strCache>
                <c:ptCount val="1"/>
                <c:pt idx="0">
                  <c:v>Actual Number Fit Tested</c:v>
                </c:pt>
              </c:strCache>
            </c:strRef>
          </c:tx>
          <c:spPr>
            <a:ln w="28575" cap="rnd">
              <a:solidFill>
                <a:schemeClr val="accent1"/>
              </a:solidFill>
              <a:round/>
            </a:ln>
            <a:effectLst/>
          </c:spPr>
          <c:marker>
            <c:symbol val="none"/>
          </c:marker>
          <c:dLbls>
            <c:delete val="1"/>
          </c:dLbls>
          <c:cat>
            <c:numRef>
              <c:f>Sheet1!$D$3:$D$8</c:f>
              <c:numCache>
                <c:formatCode>General</c:formatCode>
                <c:ptCount val="6"/>
                <c:pt idx="0">
                  <c:v>2017</c:v>
                </c:pt>
                <c:pt idx="1">
                  <c:v>2018</c:v>
                </c:pt>
                <c:pt idx="2">
                  <c:v>2019</c:v>
                </c:pt>
                <c:pt idx="3">
                  <c:v>2020</c:v>
                </c:pt>
                <c:pt idx="4">
                  <c:v>2021</c:v>
                </c:pt>
                <c:pt idx="5">
                  <c:v>2022</c:v>
                </c:pt>
              </c:numCache>
            </c:numRef>
          </c:cat>
          <c:val>
            <c:numRef>
              <c:f>Sheet1!$E$3:$E$8</c:f>
              <c:numCache>
                <c:formatCode>General</c:formatCode>
                <c:ptCount val="6"/>
                <c:pt idx="0">
                  <c:v>1412</c:v>
                </c:pt>
                <c:pt idx="1">
                  <c:v>1254</c:v>
                </c:pt>
                <c:pt idx="2">
                  <c:v>1170</c:v>
                </c:pt>
                <c:pt idx="3">
                  <c:v>5282</c:v>
                </c:pt>
                <c:pt idx="4">
                  <c:v>3198</c:v>
                </c:pt>
                <c:pt idx="5">
                  <c:v>2835</c:v>
                </c:pt>
              </c:numCache>
            </c:numRef>
          </c:val>
          <c:smooth val="0"/>
          <c:extLst>
            <c:ext xmlns:c16="http://schemas.microsoft.com/office/drawing/2014/chart" uri="{C3380CC4-5D6E-409C-BE32-E72D297353CC}">
              <c16:uniqueId val="{00000000-F28D-4514-BE01-F94052D23F8C}"/>
            </c:ext>
          </c:extLst>
        </c:ser>
        <c:dLbls>
          <c:dLblPos val="t"/>
          <c:showLegendKey val="0"/>
          <c:showVal val="1"/>
          <c:showCatName val="0"/>
          <c:showSerName val="0"/>
          <c:showPercent val="0"/>
          <c:showBubbleSize val="0"/>
        </c:dLbls>
        <c:smooth val="0"/>
        <c:axId val="823780304"/>
        <c:axId val="817294928"/>
      </c:lineChart>
      <c:catAx>
        <c:axId val="8237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17294928"/>
        <c:crosses val="autoZero"/>
        <c:auto val="1"/>
        <c:lblAlgn val="ctr"/>
        <c:lblOffset val="100"/>
        <c:noMultiLvlLbl val="0"/>
      </c:catAx>
      <c:valAx>
        <c:axId val="817294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23780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14492753623207"/>
          <c:y val="4.7210300429184553E-2"/>
          <c:w val="0.76811594202898625"/>
          <c:h val="0.86695278969957146"/>
        </c:manualLayout>
      </c:layout>
      <c:barChart>
        <c:barDir val="col"/>
        <c:grouping val="stacked"/>
        <c:varyColors val="0"/>
        <c:ser>
          <c:idx val="3"/>
          <c:order val="0"/>
          <c:tx>
            <c:strRef>
              <c:f>Sheet1!$A$8</c:f>
              <c:strCache>
                <c:ptCount val="1"/>
                <c:pt idx="0">
                  <c:v>income total (UTP, training, MedFound)</c:v>
                </c:pt>
              </c:strCache>
            </c:strRef>
          </c:tx>
          <c:spPr>
            <a:solidFill>
              <a:srgbClr val="00CC00"/>
            </a:solidFill>
          </c:spPr>
          <c:invertIfNegative val="0"/>
          <c:cat>
            <c:strRef>
              <c:f>Sheet1!$E$1:$O$1</c:f>
              <c:strCache>
                <c:ptCount val="11"/>
                <c:pt idx="0">
                  <c:v>FY12</c:v>
                </c:pt>
                <c:pt idx="1">
                  <c:v>FY13</c:v>
                </c:pt>
                <c:pt idx="2">
                  <c:v>FY14</c:v>
                </c:pt>
                <c:pt idx="3">
                  <c:v>FY15</c:v>
                </c:pt>
                <c:pt idx="4">
                  <c:v>FY16</c:v>
                </c:pt>
                <c:pt idx="5">
                  <c:v>FY17</c:v>
                </c:pt>
                <c:pt idx="6">
                  <c:v>FY18</c:v>
                </c:pt>
                <c:pt idx="7">
                  <c:v>FY19</c:v>
                </c:pt>
                <c:pt idx="8">
                  <c:v>FY20</c:v>
                </c:pt>
                <c:pt idx="9">
                  <c:v>FY21</c:v>
                </c:pt>
                <c:pt idx="10">
                  <c:v>FY22</c:v>
                </c:pt>
              </c:strCache>
            </c:strRef>
          </c:cat>
          <c:val>
            <c:numRef>
              <c:f>Sheet1!$E$8:$O$8</c:f>
              <c:numCache>
                <c:formatCode>"$"#,##0</c:formatCode>
                <c:ptCount val="11"/>
                <c:pt idx="0">
                  <c:v>256015.32</c:v>
                </c:pt>
                <c:pt idx="1">
                  <c:v>278353.7</c:v>
                </c:pt>
                <c:pt idx="2">
                  <c:v>266909</c:v>
                </c:pt>
                <c:pt idx="3">
                  <c:v>347534</c:v>
                </c:pt>
                <c:pt idx="4">
                  <c:v>423244</c:v>
                </c:pt>
                <c:pt idx="5">
                  <c:v>446412</c:v>
                </c:pt>
                <c:pt idx="6" formatCode="#,##0">
                  <c:v>460566</c:v>
                </c:pt>
                <c:pt idx="7">
                  <c:v>487986</c:v>
                </c:pt>
                <c:pt idx="8">
                  <c:v>442793</c:v>
                </c:pt>
                <c:pt idx="9" formatCode="#,##0">
                  <c:v>827509</c:v>
                </c:pt>
                <c:pt idx="10" formatCode="#,##0">
                  <c:v>815000</c:v>
                </c:pt>
              </c:numCache>
            </c:numRef>
          </c:val>
          <c:extLst>
            <c:ext xmlns:c16="http://schemas.microsoft.com/office/drawing/2014/chart" uri="{C3380CC4-5D6E-409C-BE32-E72D297353CC}">
              <c16:uniqueId val="{00000002-A6CC-4F7E-9E60-C82563F3F664}"/>
            </c:ext>
          </c:extLst>
        </c:ser>
        <c:ser>
          <c:idx val="4"/>
          <c:order val="1"/>
          <c:tx>
            <c:strRef>
              <c:f>Sheet1!$A$4</c:f>
              <c:strCache>
                <c:ptCount val="1"/>
                <c:pt idx="0">
                  <c:v>RAP</c:v>
                </c:pt>
              </c:strCache>
            </c:strRef>
          </c:tx>
          <c:spPr>
            <a:solidFill>
              <a:srgbClr val="00B050"/>
            </a:solidFill>
            <a:ln>
              <a:noFill/>
            </a:ln>
          </c:spPr>
          <c:invertIfNegative val="0"/>
          <c:cat>
            <c:strRef>
              <c:f>Sheet1!$E$1:$O$1</c:f>
              <c:strCache>
                <c:ptCount val="11"/>
                <c:pt idx="0">
                  <c:v>FY12</c:v>
                </c:pt>
                <c:pt idx="1">
                  <c:v>FY13</c:v>
                </c:pt>
                <c:pt idx="2">
                  <c:v>FY14</c:v>
                </c:pt>
                <c:pt idx="3">
                  <c:v>FY15</c:v>
                </c:pt>
                <c:pt idx="4">
                  <c:v>FY16</c:v>
                </c:pt>
                <c:pt idx="5">
                  <c:v>FY17</c:v>
                </c:pt>
                <c:pt idx="6">
                  <c:v>FY18</c:v>
                </c:pt>
                <c:pt idx="7">
                  <c:v>FY19</c:v>
                </c:pt>
                <c:pt idx="8">
                  <c:v>FY20</c:v>
                </c:pt>
                <c:pt idx="9">
                  <c:v>FY21</c:v>
                </c:pt>
                <c:pt idx="10">
                  <c:v>FY22</c:v>
                </c:pt>
              </c:strCache>
            </c:strRef>
          </c:cat>
          <c:val>
            <c:numRef>
              <c:f>Sheet1!$E$4:$O$4</c:f>
              <c:numCache>
                <c:formatCode>"$"#,##0</c:formatCode>
                <c:ptCount val="11"/>
                <c:pt idx="0">
                  <c:v>222692</c:v>
                </c:pt>
                <c:pt idx="1">
                  <c:v>276205</c:v>
                </c:pt>
                <c:pt idx="2">
                  <c:v>274804</c:v>
                </c:pt>
                <c:pt idx="3">
                  <c:v>262623</c:v>
                </c:pt>
                <c:pt idx="4">
                  <c:v>306452</c:v>
                </c:pt>
                <c:pt idx="5">
                  <c:v>188918</c:v>
                </c:pt>
                <c:pt idx="6">
                  <c:v>178339</c:v>
                </c:pt>
                <c:pt idx="7">
                  <c:v>168938</c:v>
                </c:pt>
                <c:pt idx="8">
                  <c:v>162829</c:v>
                </c:pt>
                <c:pt idx="9" formatCode="#,##0">
                  <c:v>160721</c:v>
                </c:pt>
                <c:pt idx="10" formatCode="#,##0">
                  <c:v>181676</c:v>
                </c:pt>
              </c:numCache>
            </c:numRef>
          </c:val>
          <c:extLst>
            <c:ext xmlns:c16="http://schemas.microsoft.com/office/drawing/2014/chart" uri="{C3380CC4-5D6E-409C-BE32-E72D297353CC}">
              <c16:uniqueId val="{00000001-A6CC-4F7E-9E60-C82563F3F664}"/>
            </c:ext>
          </c:extLst>
        </c:ser>
        <c:ser>
          <c:idx val="6"/>
          <c:order val="2"/>
          <c:tx>
            <c:strRef>
              <c:f>Sheet1!$A$3</c:f>
              <c:strCache>
                <c:ptCount val="1"/>
                <c:pt idx="0">
                  <c:v>budget (state)</c:v>
                </c:pt>
              </c:strCache>
            </c:strRef>
          </c:tx>
          <c:spPr>
            <a:solidFill>
              <a:srgbClr val="006600"/>
            </a:solidFill>
            <a:ln>
              <a:noFill/>
            </a:ln>
          </c:spPr>
          <c:invertIfNegative val="0"/>
          <c:cat>
            <c:strRef>
              <c:f>Sheet1!$E$1:$O$1</c:f>
              <c:strCache>
                <c:ptCount val="11"/>
                <c:pt idx="0">
                  <c:v>FY12</c:v>
                </c:pt>
                <c:pt idx="1">
                  <c:v>FY13</c:v>
                </c:pt>
                <c:pt idx="2">
                  <c:v>FY14</c:v>
                </c:pt>
                <c:pt idx="3">
                  <c:v>FY15</c:v>
                </c:pt>
                <c:pt idx="4">
                  <c:v>FY16</c:v>
                </c:pt>
                <c:pt idx="5">
                  <c:v>FY17</c:v>
                </c:pt>
                <c:pt idx="6">
                  <c:v>FY18</c:v>
                </c:pt>
                <c:pt idx="7">
                  <c:v>FY19</c:v>
                </c:pt>
                <c:pt idx="8">
                  <c:v>FY20</c:v>
                </c:pt>
                <c:pt idx="9">
                  <c:v>FY21</c:v>
                </c:pt>
                <c:pt idx="10">
                  <c:v>FY22</c:v>
                </c:pt>
              </c:strCache>
            </c:strRef>
          </c:cat>
          <c:val>
            <c:numRef>
              <c:f>Sheet1!$E$3:$O$3</c:f>
              <c:numCache>
                <c:formatCode>"$"#,##0</c:formatCode>
                <c:ptCount val="11"/>
                <c:pt idx="0">
                  <c:v>1521894.48</c:v>
                </c:pt>
                <c:pt idx="1">
                  <c:v>1729905.35</c:v>
                </c:pt>
                <c:pt idx="2">
                  <c:v>1876799</c:v>
                </c:pt>
                <c:pt idx="3">
                  <c:v>1920609</c:v>
                </c:pt>
                <c:pt idx="4">
                  <c:v>1939584</c:v>
                </c:pt>
                <c:pt idx="5">
                  <c:v>2052876</c:v>
                </c:pt>
                <c:pt idx="6">
                  <c:v>2143861</c:v>
                </c:pt>
                <c:pt idx="7">
                  <c:v>2160134</c:v>
                </c:pt>
                <c:pt idx="8">
                  <c:v>2160134</c:v>
                </c:pt>
                <c:pt idx="9" formatCode="#,##0">
                  <c:v>2287978</c:v>
                </c:pt>
                <c:pt idx="10" formatCode="#,##0">
                  <c:v>2429726</c:v>
                </c:pt>
              </c:numCache>
            </c:numRef>
          </c:val>
          <c:extLst>
            <c:ext xmlns:c16="http://schemas.microsoft.com/office/drawing/2014/chart" uri="{C3380CC4-5D6E-409C-BE32-E72D297353CC}">
              <c16:uniqueId val="{00000000-A6CC-4F7E-9E60-C82563F3F664}"/>
            </c:ext>
          </c:extLst>
        </c:ser>
        <c:ser>
          <c:idx val="5"/>
          <c:order val="3"/>
          <c:tx>
            <c:strRef>
              <c:f>Sheet1!$A$2</c:f>
              <c:strCache>
                <c:ptCount val="1"/>
                <c:pt idx="0">
                  <c:v>delta from sq ft model</c:v>
                </c:pt>
              </c:strCache>
            </c:strRef>
          </c:tx>
          <c:spPr>
            <a:noFill/>
            <a:ln w="6827">
              <a:solidFill>
                <a:schemeClr val="bg1">
                  <a:lumMod val="65000"/>
                </a:schemeClr>
              </a:solidFill>
              <a:prstDash val="solid"/>
            </a:ln>
          </c:spPr>
          <c:invertIfNegative val="0"/>
          <c:cat>
            <c:strRef>
              <c:f>Sheet1!$E$1:$O$1</c:f>
              <c:strCache>
                <c:ptCount val="11"/>
                <c:pt idx="0">
                  <c:v>FY12</c:v>
                </c:pt>
                <c:pt idx="1">
                  <c:v>FY13</c:v>
                </c:pt>
                <c:pt idx="2">
                  <c:v>FY14</c:v>
                </c:pt>
                <c:pt idx="3">
                  <c:v>FY15</c:v>
                </c:pt>
                <c:pt idx="4">
                  <c:v>FY16</c:v>
                </c:pt>
                <c:pt idx="5">
                  <c:v>FY17</c:v>
                </c:pt>
                <c:pt idx="6">
                  <c:v>FY18</c:v>
                </c:pt>
                <c:pt idx="7">
                  <c:v>FY19</c:v>
                </c:pt>
                <c:pt idx="8">
                  <c:v>FY20</c:v>
                </c:pt>
                <c:pt idx="9">
                  <c:v>FY21</c:v>
                </c:pt>
                <c:pt idx="10">
                  <c:v>FY22</c:v>
                </c:pt>
              </c:strCache>
            </c:strRef>
          </c:cat>
          <c:val>
            <c:numRef>
              <c:f>Sheet1!$E$2:$O$2</c:f>
              <c:numCache>
                <c:formatCode>"$"#,##0.00</c:formatCode>
                <c:ptCount val="11"/>
                <c:pt idx="0" formatCode="&quot;$&quot;#,##0">
                  <c:v>594641.53393503325</c:v>
                </c:pt>
                <c:pt idx="1">
                  <c:v>354819.7671923833</c:v>
                </c:pt>
                <c:pt idx="2" formatCode="&quot;$&quot;#,##0">
                  <c:v>361293</c:v>
                </c:pt>
                <c:pt idx="3" formatCode="&quot;$&quot;#,##0">
                  <c:v>419879</c:v>
                </c:pt>
                <c:pt idx="4" formatCode="&quot;$&quot;#,##0">
                  <c:v>419879</c:v>
                </c:pt>
                <c:pt idx="5" formatCode="&quot;$&quot;#,##0">
                  <c:v>552614</c:v>
                </c:pt>
                <c:pt idx="6" formatCode="&quot;$&quot;#,##0">
                  <c:v>583722</c:v>
                </c:pt>
                <c:pt idx="7" formatCode="&quot;$&quot;#,##0">
                  <c:v>662699</c:v>
                </c:pt>
                <c:pt idx="8" formatCode="&quot;$&quot;#,##0">
                  <c:v>818394</c:v>
                </c:pt>
                <c:pt idx="9" formatCode="&quot;$&quot;#,##0">
                  <c:v>522434</c:v>
                </c:pt>
                <c:pt idx="10" formatCode="&quot;$&quot;#,##0">
                  <c:v>505421</c:v>
                </c:pt>
              </c:numCache>
            </c:numRef>
          </c:val>
          <c:extLst>
            <c:ext xmlns:c16="http://schemas.microsoft.com/office/drawing/2014/chart" uri="{C3380CC4-5D6E-409C-BE32-E72D297353CC}">
              <c16:uniqueId val="{00000003-A6CC-4F7E-9E60-C82563F3F664}"/>
            </c:ext>
          </c:extLst>
        </c:ser>
        <c:dLbls>
          <c:showLegendKey val="0"/>
          <c:showVal val="0"/>
          <c:showCatName val="0"/>
          <c:showSerName val="0"/>
          <c:showPercent val="0"/>
          <c:showBubbleSize val="0"/>
        </c:dLbls>
        <c:gapWidth val="150"/>
        <c:overlap val="100"/>
        <c:axId val="1710400559"/>
        <c:axId val="1"/>
      </c:barChart>
      <c:catAx>
        <c:axId val="1710400559"/>
        <c:scaling>
          <c:orientation val="minMax"/>
        </c:scaling>
        <c:delete val="0"/>
        <c:axPos val="b"/>
        <c:numFmt formatCode="General" sourceLinked="1"/>
        <c:majorTickMark val="out"/>
        <c:minorTickMark val="none"/>
        <c:tickLblPos val="nextTo"/>
        <c:spPr>
          <a:ln w="1707">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ln w="1707">
            <a:solidFill>
              <a:schemeClr val="tx1"/>
            </a:solidFill>
            <a:prstDash val="solid"/>
          </a:ln>
        </c:spPr>
        <c:txPr>
          <a:bodyPr rot="0" vert="horz"/>
          <a:lstStyle/>
          <a:p>
            <a:pPr>
              <a:defRPr/>
            </a:pPr>
            <a:endParaRPr lang="en-US"/>
          </a:p>
        </c:txPr>
        <c:crossAx val="1710400559"/>
        <c:crosses val="autoZero"/>
        <c:crossBetween val="between"/>
      </c:valAx>
      <c:spPr>
        <a:noFill/>
        <a:ln w="24879">
          <a:noFill/>
        </a:ln>
      </c:spPr>
    </c:plotArea>
    <c:plotVisOnly val="1"/>
    <c:dispBlanksAs val="gap"/>
    <c:showDLblsOverMax val="0"/>
  </c:chart>
  <c:spPr>
    <a:noFill/>
    <a:ln>
      <a:noFill/>
    </a:ln>
  </c:spPr>
  <c:txPr>
    <a:bodyPr/>
    <a:lstStyle/>
    <a:p>
      <a:pPr>
        <a:defRPr sz="896"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Sheet2!$A$2</c:f>
              <c:strCache>
                <c:ptCount val="1"/>
                <c:pt idx="0">
                  <c:v>Non-lab</c:v>
                </c:pt>
              </c:strCache>
            </c:strRef>
          </c:tx>
          <c:spPr>
            <a:solidFill>
              <a:schemeClr val="accent1">
                <a:lumMod val="75000"/>
              </a:schemeClr>
            </a:solidFill>
            <a:ln>
              <a:noFill/>
            </a:ln>
          </c:spPr>
          <c:invertIfNegative val="0"/>
          <c:cat>
            <c:strRef>
              <c:f>Sheet2!$B$1:$L$1</c:f>
              <c:strCache>
                <c:ptCount val="11"/>
                <c:pt idx="0">
                  <c:v>FY12</c:v>
                </c:pt>
                <c:pt idx="1">
                  <c:v>FY13</c:v>
                </c:pt>
                <c:pt idx="2">
                  <c:v>FY14</c:v>
                </c:pt>
                <c:pt idx="3">
                  <c:v>FY15</c:v>
                </c:pt>
                <c:pt idx="4">
                  <c:v>FY16</c:v>
                </c:pt>
                <c:pt idx="5">
                  <c:v>FY17</c:v>
                </c:pt>
                <c:pt idx="6">
                  <c:v>FY18</c:v>
                </c:pt>
                <c:pt idx="7">
                  <c:v>FY19</c:v>
                </c:pt>
                <c:pt idx="8">
                  <c:v>FY20</c:v>
                </c:pt>
                <c:pt idx="9">
                  <c:v>FY21</c:v>
                </c:pt>
                <c:pt idx="10">
                  <c:v>FY22</c:v>
                </c:pt>
              </c:strCache>
            </c:strRef>
          </c:cat>
          <c:val>
            <c:numRef>
              <c:f>Sheet2!$B$2:$L$2</c:f>
              <c:numCache>
                <c:formatCode>General</c:formatCode>
                <c:ptCount val="11"/>
                <c:pt idx="0">
                  <c:v>3397809</c:v>
                </c:pt>
                <c:pt idx="1">
                  <c:v>3528199</c:v>
                </c:pt>
                <c:pt idx="2">
                  <c:v>3735792</c:v>
                </c:pt>
                <c:pt idx="3">
                  <c:v>3936275</c:v>
                </c:pt>
                <c:pt idx="4">
                  <c:v>4209007</c:v>
                </c:pt>
                <c:pt idx="5">
                  <c:v>4290393</c:v>
                </c:pt>
                <c:pt idx="6">
                  <c:v>4171954</c:v>
                </c:pt>
                <c:pt idx="7">
                  <c:v>4200563</c:v>
                </c:pt>
                <c:pt idx="8">
                  <c:v>4200563</c:v>
                </c:pt>
                <c:pt idx="9">
                  <c:v>4249550</c:v>
                </c:pt>
                <c:pt idx="10">
                  <c:v>4527993</c:v>
                </c:pt>
              </c:numCache>
            </c:numRef>
          </c:val>
          <c:extLst>
            <c:ext xmlns:c16="http://schemas.microsoft.com/office/drawing/2014/chart" uri="{C3380CC4-5D6E-409C-BE32-E72D297353CC}">
              <c16:uniqueId val="{00000000-1F71-4966-BB46-C3884CF07FA9}"/>
            </c:ext>
          </c:extLst>
        </c:ser>
        <c:ser>
          <c:idx val="1"/>
          <c:order val="1"/>
          <c:tx>
            <c:strRef>
              <c:f>Sheet2!$A$3</c:f>
              <c:strCache>
                <c:ptCount val="1"/>
                <c:pt idx="0">
                  <c:v>Lab</c:v>
                </c:pt>
              </c:strCache>
            </c:strRef>
          </c:tx>
          <c:spPr>
            <a:solidFill>
              <a:srgbClr val="002060"/>
            </a:solidFill>
            <a:ln>
              <a:solidFill>
                <a:schemeClr val="bg1"/>
              </a:solidFill>
            </a:ln>
          </c:spPr>
          <c:invertIfNegative val="0"/>
          <c:cat>
            <c:strRef>
              <c:f>Sheet2!$B$1:$L$1</c:f>
              <c:strCache>
                <c:ptCount val="11"/>
                <c:pt idx="0">
                  <c:v>FY12</c:v>
                </c:pt>
                <c:pt idx="1">
                  <c:v>FY13</c:v>
                </c:pt>
                <c:pt idx="2">
                  <c:v>FY14</c:v>
                </c:pt>
                <c:pt idx="3">
                  <c:v>FY15</c:v>
                </c:pt>
                <c:pt idx="4">
                  <c:v>FY16</c:v>
                </c:pt>
                <c:pt idx="5">
                  <c:v>FY17</c:v>
                </c:pt>
                <c:pt idx="6">
                  <c:v>FY18</c:v>
                </c:pt>
                <c:pt idx="7">
                  <c:v>FY19</c:v>
                </c:pt>
                <c:pt idx="8">
                  <c:v>FY20</c:v>
                </c:pt>
                <c:pt idx="9">
                  <c:v>FY21</c:v>
                </c:pt>
                <c:pt idx="10">
                  <c:v>FY22</c:v>
                </c:pt>
              </c:strCache>
            </c:strRef>
          </c:cat>
          <c:val>
            <c:numRef>
              <c:f>Sheet2!$B$3:$L$3</c:f>
              <c:numCache>
                <c:formatCode>General</c:formatCode>
                <c:ptCount val="11"/>
                <c:pt idx="0">
                  <c:v>633720</c:v>
                </c:pt>
                <c:pt idx="1">
                  <c:v>616472</c:v>
                </c:pt>
                <c:pt idx="2">
                  <c:v>623567</c:v>
                </c:pt>
                <c:pt idx="3">
                  <c:v>637984</c:v>
                </c:pt>
                <c:pt idx="4">
                  <c:v>632133</c:v>
                </c:pt>
                <c:pt idx="5">
                  <c:v>649039</c:v>
                </c:pt>
                <c:pt idx="6">
                  <c:v>662825</c:v>
                </c:pt>
                <c:pt idx="7">
                  <c:v>664434</c:v>
                </c:pt>
                <c:pt idx="8">
                  <c:v>664344</c:v>
                </c:pt>
                <c:pt idx="9">
                  <c:v>684364</c:v>
                </c:pt>
                <c:pt idx="10">
                  <c:v>677219</c:v>
                </c:pt>
              </c:numCache>
            </c:numRef>
          </c:val>
          <c:extLst>
            <c:ext xmlns:c16="http://schemas.microsoft.com/office/drawing/2014/chart" uri="{C3380CC4-5D6E-409C-BE32-E72D297353CC}">
              <c16:uniqueId val="{00000001-1F71-4966-BB46-C3884CF07FA9}"/>
            </c:ext>
          </c:extLst>
        </c:ser>
        <c:dLbls>
          <c:showLegendKey val="0"/>
          <c:showVal val="0"/>
          <c:showCatName val="0"/>
          <c:showSerName val="0"/>
          <c:showPercent val="0"/>
          <c:showBubbleSize val="0"/>
        </c:dLbls>
        <c:gapWidth val="150"/>
        <c:overlap val="100"/>
        <c:axId val="1654235088"/>
        <c:axId val="1"/>
      </c:barChart>
      <c:catAx>
        <c:axId val="1654235088"/>
        <c:scaling>
          <c:orientation val="minMax"/>
        </c:scaling>
        <c:delete val="0"/>
        <c:axPos val="b"/>
        <c:numFmt formatCode="General" sourceLinked="1"/>
        <c:majorTickMark val="out"/>
        <c:minorTickMark val="none"/>
        <c:tickLblPos val="nextTo"/>
        <c:txPr>
          <a:bodyPr rot="0" vert="horz"/>
          <a:lstStyle/>
          <a:p>
            <a:pPr>
              <a:defRPr sz="979"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5000000"/>
        </c:scaling>
        <c:delete val="0"/>
        <c:axPos val="l"/>
        <c:numFmt formatCode="General" sourceLinked="1"/>
        <c:majorTickMark val="out"/>
        <c:minorTickMark val="none"/>
        <c:tickLblPos val="nextTo"/>
        <c:txPr>
          <a:bodyPr rot="0" vert="horz"/>
          <a:lstStyle/>
          <a:p>
            <a:pPr>
              <a:defRPr sz="979" b="0" i="0" u="none" strike="noStrike" baseline="0">
                <a:solidFill>
                  <a:srgbClr val="000000"/>
                </a:solidFill>
                <a:latin typeface="Calibri"/>
                <a:ea typeface="Calibri"/>
                <a:cs typeface="Calibri"/>
              </a:defRPr>
            </a:pPr>
            <a:endParaRPr lang="en-US"/>
          </a:p>
        </c:txPr>
        <c:crossAx val="1654235088"/>
        <c:crosses val="autoZero"/>
        <c:crossBetween val="between"/>
      </c:valAx>
      <c:spPr>
        <a:noFill/>
        <a:ln w="24869">
          <a:noFill/>
        </a:ln>
      </c:spPr>
    </c:plotArea>
    <c:plotVisOnly val="1"/>
    <c:dispBlanksAs val="gap"/>
    <c:showDLblsOverMax val="0"/>
  </c:chart>
  <c:spPr>
    <a:ln>
      <a:noFill/>
    </a:ln>
  </c:spPr>
  <c:txPr>
    <a:bodyPr/>
    <a:lstStyle/>
    <a:p>
      <a:pPr>
        <a:defRPr sz="979"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96391177363562E-2"/>
          <c:y val="0.16073604343761416"/>
          <c:w val="0.74582331105194255"/>
          <c:h val="0.67772692376748245"/>
        </c:manualLayout>
      </c:layout>
      <c:lineChart>
        <c:grouping val="standard"/>
        <c:varyColors val="0"/>
        <c:ser>
          <c:idx val="0"/>
          <c:order val="0"/>
          <c:tx>
            <c:strRef>
              <c:f>'EPP summary FY98-22'!$A$62:$D$62</c:f>
              <c:strCache>
                <c:ptCount val="4"/>
                <c:pt idx="0">
                  <c:v>Wastes Disposed (lbs)</c:v>
                </c:pt>
              </c:strCache>
            </c:strRef>
          </c:tx>
          <c:spPr>
            <a:ln w="50800">
              <a:solidFill>
                <a:schemeClr val="accent1">
                  <a:lumMod val="75000"/>
                </a:schemeClr>
              </a:solidFill>
              <a:prstDash val="solid"/>
            </a:ln>
          </c:spPr>
          <c:marker>
            <c:symbol val="none"/>
          </c:marker>
          <c:cat>
            <c:strRef>
              <c:f>'EPP summary FY98-22'!$X$11:$AC$11</c:f>
              <c:strCache>
                <c:ptCount val="6"/>
                <c:pt idx="0">
                  <c:v>FY 17</c:v>
                </c:pt>
                <c:pt idx="1">
                  <c:v>FY 18</c:v>
                </c:pt>
                <c:pt idx="2">
                  <c:v>FY 19</c:v>
                </c:pt>
                <c:pt idx="3">
                  <c:v>FY 20</c:v>
                </c:pt>
                <c:pt idx="4">
                  <c:v>FY 21</c:v>
                </c:pt>
                <c:pt idx="5">
                  <c:v>FY 22</c:v>
                </c:pt>
              </c:strCache>
            </c:strRef>
          </c:cat>
          <c:val>
            <c:numRef>
              <c:f>'EPP summary FY98-22'!$X$62:$AC$62</c:f>
              <c:numCache>
                <c:formatCode>#,##0</c:formatCode>
                <c:ptCount val="6"/>
                <c:pt idx="0">
                  <c:v>231247.09381818183</c:v>
                </c:pt>
                <c:pt idx="1">
                  <c:v>236472.76500000001</c:v>
                </c:pt>
                <c:pt idx="2">
                  <c:v>326141</c:v>
                </c:pt>
                <c:pt idx="3">
                  <c:v>224034.88</c:v>
                </c:pt>
                <c:pt idx="4">
                  <c:v>202318.6</c:v>
                </c:pt>
                <c:pt idx="5">
                  <c:v>184934</c:v>
                </c:pt>
              </c:numCache>
            </c:numRef>
          </c:val>
          <c:smooth val="0"/>
          <c:extLst>
            <c:ext xmlns:c16="http://schemas.microsoft.com/office/drawing/2014/chart" uri="{C3380CC4-5D6E-409C-BE32-E72D297353CC}">
              <c16:uniqueId val="{00000000-B1A1-426B-B0C0-38877AFAF899}"/>
            </c:ext>
          </c:extLst>
        </c:ser>
        <c:ser>
          <c:idx val="1"/>
          <c:order val="1"/>
          <c:tx>
            <c:strRef>
              <c:f>'EPP summary FY98-22'!$A$47</c:f>
              <c:strCache>
                <c:ptCount val="1"/>
                <c:pt idx="0">
                  <c:v>Biological Wastes </c:v>
                </c:pt>
              </c:strCache>
            </c:strRef>
          </c:tx>
          <c:spPr>
            <a:ln w="50800">
              <a:solidFill>
                <a:srgbClr val="FF0000"/>
              </a:solidFill>
            </a:ln>
          </c:spPr>
          <c:marker>
            <c:symbol val="none"/>
          </c:marker>
          <c:cat>
            <c:strRef>
              <c:f>'EPP summary FY98-22'!$X$11:$AC$11</c:f>
              <c:strCache>
                <c:ptCount val="6"/>
                <c:pt idx="0">
                  <c:v>FY 17</c:v>
                </c:pt>
                <c:pt idx="1">
                  <c:v>FY 18</c:v>
                </c:pt>
                <c:pt idx="2">
                  <c:v>FY 19</c:v>
                </c:pt>
                <c:pt idx="3">
                  <c:v>FY 20</c:v>
                </c:pt>
                <c:pt idx="4">
                  <c:v>FY 21</c:v>
                </c:pt>
                <c:pt idx="5">
                  <c:v>FY 22</c:v>
                </c:pt>
              </c:strCache>
            </c:strRef>
          </c:cat>
          <c:val>
            <c:numRef>
              <c:f>'EPP summary FY98-22'!$X$50:$AC$50</c:f>
              <c:numCache>
                <c:formatCode>#,##0</c:formatCode>
                <c:ptCount val="6"/>
                <c:pt idx="0">
                  <c:v>186851</c:v>
                </c:pt>
                <c:pt idx="1">
                  <c:v>186669</c:v>
                </c:pt>
                <c:pt idx="2">
                  <c:v>199590</c:v>
                </c:pt>
                <c:pt idx="3">
                  <c:v>175332</c:v>
                </c:pt>
                <c:pt idx="4">
                  <c:v>143621</c:v>
                </c:pt>
                <c:pt idx="5">
                  <c:v>137544</c:v>
                </c:pt>
              </c:numCache>
            </c:numRef>
          </c:val>
          <c:smooth val="0"/>
          <c:extLst>
            <c:ext xmlns:c16="http://schemas.microsoft.com/office/drawing/2014/chart" uri="{C3380CC4-5D6E-409C-BE32-E72D297353CC}">
              <c16:uniqueId val="{00000001-B1A1-426B-B0C0-38877AFAF899}"/>
            </c:ext>
          </c:extLst>
        </c:ser>
        <c:ser>
          <c:idx val="2"/>
          <c:order val="2"/>
          <c:tx>
            <c:strRef>
              <c:f>'EPP summary FY98-22'!$A$30</c:f>
              <c:strCache>
                <c:ptCount val="1"/>
                <c:pt idx="0">
                  <c:v>Radioactive Wastes </c:v>
                </c:pt>
              </c:strCache>
            </c:strRef>
          </c:tx>
          <c:spPr>
            <a:ln w="50800">
              <a:solidFill>
                <a:srgbClr val="7030A0"/>
              </a:solidFill>
            </a:ln>
          </c:spPr>
          <c:marker>
            <c:symbol val="none"/>
          </c:marker>
          <c:cat>
            <c:strRef>
              <c:f>'EPP summary FY98-22'!$X$11:$AC$11</c:f>
              <c:strCache>
                <c:ptCount val="6"/>
                <c:pt idx="0">
                  <c:v>FY 17</c:v>
                </c:pt>
                <c:pt idx="1">
                  <c:v>FY 18</c:v>
                </c:pt>
                <c:pt idx="2">
                  <c:v>FY 19</c:v>
                </c:pt>
                <c:pt idx="3">
                  <c:v>FY 20</c:v>
                </c:pt>
                <c:pt idx="4">
                  <c:v>FY 21</c:v>
                </c:pt>
                <c:pt idx="5">
                  <c:v>FY 22</c:v>
                </c:pt>
              </c:strCache>
            </c:strRef>
          </c:cat>
          <c:val>
            <c:numRef>
              <c:f>'EPP summary FY98-22'!$X$36:$AC$36</c:f>
              <c:numCache>
                <c:formatCode>#,##0</c:formatCode>
                <c:ptCount val="6"/>
                <c:pt idx="0">
                  <c:v>5045.841818181817</c:v>
                </c:pt>
                <c:pt idx="1">
                  <c:v>9690</c:v>
                </c:pt>
                <c:pt idx="2">
                  <c:v>79560</c:v>
                </c:pt>
                <c:pt idx="3">
                  <c:v>5960.88</c:v>
                </c:pt>
                <c:pt idx="4">
                  <c:v>6949.6</c:v>
                </c:pt>
                <c:pt idx="5">
                  <c:v>5304</c:v>
                </c:pt>
              </c:numCache>
            </c:numRef>
          </c:val>
          <c:smooth val="0"/>
          <c:extLst>
            <c:ext xmlns:c16="http://schemas.microsoft.com/office/drawing/2014/chart" uri="{C3380CC4-5D6E-409C-BE32-E72D297353CC}">
              <c16:uniqueId val="{00000002-B1A1-426B-B0C0-38877AFAF899}"/>
            </c:ext>
          </c:extLst>
        </c:ser>
        <c:ser>
          <c:idx val="3"/>
          <c:order val="3"/>
          <c:spPr>
            <a:ln w="50800">
              <a:solidFill>
                <a:schemeClr val="accent1">
                  <a:lumMod val="60000"/>
                  <a:lumOff val="40000"/>
                </a:schemeClr>
              </a:solidFill>
            </a:ln>
          </c:spPr>
          <c:marker>
            <c:symbol val="none"/>
          </c:marker>
          <c:cat>
            <c:strRef>
              <c:f>'EPP summary FY98-22'!$X$11:$AC$11</c:f>
              <c:strCache>
                <c:ptCount val="6"/>
                <c:pt idx="0">
                  <c:v>FY 17</c:v>
                </c:pt>
                <c:pt idx="1">
                  <c:v>FY 18</c:v>
                </c:pt>
                <c:pt idx="2">
                  <c:v>FY 19</c:v>
                </c:pt>
                <c:pt idx="3">
                  <c:v>FY 20</c:v>
                </c:pt>
                <c:pt idx="4">
                  <c:v>FY 21</c:v>
                </c:pt>
                <c:pt idx="5">
                  <c:v>FY 22</c:v>
                </c:pt>
              </c:strCache>
            </c:strRef>
          </c:cat>
          <c:val>
            <c:numRef>
              <c:f>'EPP summary FY98-22'!$X$19:$AC$19</c:f>
              <c:numCache>
                <c:formatCode>#,##0</c:formatCode>
                <c:ptCount val="6"/>
                <c:pt idx="0">
                  <c:v>39350.251999999993</c:v>
                </c:pt>
                <c:pt idx="1">
                  <c:v>40113.764999999999</c:v>
                </c:pt>
                <c:pt idx="2">
                  <c:v>46991</c:v>
                </c:pt>
                <c:pt idx="3">
                  <c:v>42742</c:v>
                </c:pt>
                <c:pt idx="4">
                  <c:v>51748</c:v>
                </c:pt>
                <c:pt idx="5">
                  <c:v>42086</c:v>
                </c:pt>
              </c:numCache>
            </c:numRef>
          </c:val>
          <c:smooth val="0"/>
          <c:extLst>
            <c:ext xmlns:c16="http://schemas.microsoft.com/office/drawing/2014/chart" uri="{C3380CC4-5D6E-409C-BE32-E72D297353CC}">
              <c16:uniqueId val="{00000003-B1A1-426B-B0C0-38877AFAF899}"/>
            </c:ext>
          </c:extLst>
        </c:ser>
        <c:dLbls>
          <c:showLegendKey val="0"/>
          <c:showVal val="0"/>
          <c:showCatName val="0"/>
          <c:showSerName val="0"/>
          <c:showPercent val="0"/>
          <c:showBubbleSize val="0"/>
        </c:dLbls>
        <c:smooth val="0"/>
        <c:axId val="108606464"/>
        <c:axId val="97871552"/>
      </c:lineChart>
      <c:catAx>
        <c:axId val="108606464"/>
        <c:scaling>
          <c:orientation val="minMax"/>
        </c:scaling>
        <c:delete val="0"/>
        <c:axPos val="b"/>
        <c:numFmt formatCode="General" sourceLinked="1"/>
        <c:majorTickMark val="none"/>
        <c:minorTickMark val="none"/>
        <c:tickLblPos val="nextTo"/>
        <c:spPr>
          <a:ln w="25400">
            <a:solidFill>
              <a:schemeClr val="bg1">
                <a:lumMod val="50000"/>
              </a:schemeClr>
            </a:solidFill>
            <a:prstDash val="solid"/>
          </a:ln>
        </c:spPr>
        <c:txPr>
          <a:bodyPr rot="0" vert="horz"/>
          <a:lstStyle/>
          <a:p>
            <a:pPr>
              <a:defRPr sz="1800" baseline="0"/>
            </a:pPr>
            <a:endParaRPr lang="en-US"/>
          </a:p>
        </c:txPr>
        <c:crossAx val="97871552"/>
        <c:crossesAt val="0"/>
        <c:auto val="0"/>
        <c:lblAlgn val="ctr"/>
        <c:lblOffset val="100"/>
        <c:tickLblSkip val="1"/>
        <c:tickMarkSkip val="1"/>
        <c:noMultiLvlLbl val="0"/>
      </c:catAx>
      <c:valAx>
        <c:axId val="97871552"/>
        <c:scaling>
          <c:orientation val="minMax"/>
          <c:max val="350000"/>
        </c:scaling>
        <c:delete val="0"/>
        <c:axPos val="l"/>
        <c:majorGridlines>
          <c:spPr>
            <a:ln w="12700">
              <a:noFill/>
            </a:ln>
          </c:spPr>
        </c:majorGridlines>
        <c:numFmt formatCode="#,##0" sourceLinked="0"/>
        <c:majorTickMark val="none"/>
        <c:minorTickMark val="none"/>
        <c:tickLblPos val="nextTo"/>
        <c:spPr>
          <a:ln w="25400">
            <a:solidFill>
              <a:schemeClr val="bg1">
                <a:lumMod val="50000"/>
              </a:schemeClr>
            </a:solidFill>
          </a:ln>
        </c:spPr>
        <c:txPr>
          <a:bodyPr rot="0" vert="horz"/>
          <a:lstStyle/>
          <a:p>
            <a:pPr>
              <a:defRPr sz="1800"/>
            </a:pPr>
            <a:endParaRPr lang="en-US"/>
          </a:p>
        </c:txPr>
        <c:crossAx val="108606464"/>
        <c:crosses val="autoZero"/>
        <c:crossBetween val="between"/>
      </c:valAx>
      <c:spPr>
        <a:noFill/>
        <a:ln w="25400">
          <a:noFill/>
        </a:ln>
      </c:spPr>
    </c:plotArea>
    <c:plotVisOnly val="1"/>
    <c:dispBlanksAs val="gap"/>
    <c:showDLblsOverMax val="0"/>
  </c:chart>
  <c:spPr>
    <a:solidFill>
      <a:srgbClr val="FFFFFF"/>
    </a:solidFill>
    <a:ln w="9525">
      <a:noFill/>
    </a:ln>
  </c:spPr>
  <c:txPr>
    <a:bodyPr/>
    <a:lstStyle/>
    <a:p>
      <a:pPr>
        <a:defRPr sz="1400" b="0" i="0" u="none" strike="noStrike" baseline="0">
          <a:solidFill>
            <a:schemeClr val="tx1">
              <a:lumMod val="75000"/>
              <a:lumOff val="25000"/>
            </a:schemeClr>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0299326635772"/>
          <c:y val="0.21245692381656905"/>
          <c:w val="0.75179170538172846"/>
          <c:h val="0.60795421950480244"/>
        </c:manualLayout>
      </c:layout>
      <c:lineChart>
        <c:grouping val="standard"/>
        <c:varyColors val="0"/>
        <c:ser>
          <c:idx val="1"/>
          <c:order val="0"/>
          <c:tx>
            <c:strRef>
              <c:f>'EPP summary FY98-22'!$A$65:$D$65</c:f>
              <c:strCache>
                <c:ptCount val="4"/>
                <c:pt idx="0">
                  <c:v>Cost Obligation </c:v>
                </c:pt>
              </c:strCache>
            </c:strRef>
          </c:tx>
          <c:spPr>
            <a:ln w="50800" cmpd="sng">
              <a:solidFill>
                <a:srgbClr val="FF0000"/>
              </a:solidFill>
              <a:prstDash val="solid"/>
            </a:ln>
          </c:spPr>
          <c:marker>
            <c:symbol val="none"/>
          </c:marker>
          <c:cat>
            <c:strRef>
              <c:f>'EPP summary FY98-22'!$W$11:$AC$11</c:f>
              <c:strCache>
                <c:ptCount val="7"/>
                <c:pt idx="0">
                  <c:v>FY 16</c:v>
                </c:pt>
                <c:pt idx="1">
                  <c:v>FY 17</c:v>
                </c:pt>
                <c:pt idx="2">
                  <c:v>FY 18</c:v>
                </c:pt>
                <c:pt idx="3">
                  <c:v>FY 19</c:v>
                </c:pt>
                <c:pt idx="4">
                  <c:v>FY 20</c:v>
                </c:pt>
                <c:pt idx="5">
                  <c:v>FY 21</c:v>
                </c:pt>
                <c:pt idx="6">
                  <c:v>FY 22</c:v>
                </c:pt>
              </c:strCache>
            </c:strRef>
          </c:cat>
          <c:val>
            <c:numRef>
              <c:f>'EPP summary FY98-22'!$W$65:$AC$65</c:f>
              <c:numCache>
                <c:formatCode>"$"#,##0</c:formatCode>
                <c:ptCount val="7"/>
                <c:pt idx="0">
                  <c:v>183250</c:v>
                </c:pt>
                <c:pt idx="1">
                  <c:v>182576.89600000001</c:v>
                </c:pt>
                <c:pt idx="2">
                  <c:v>189721</c:v>
                </c:pt>
                <c:pt idx="3">
                  <c:v>360397</c:v>
                </c:pt>
                <c:pt idx="4">
                  <c:v>193134</c:v>
                </c:pt>
                <c:pt idx="5">
                  <c:v>192189</c:v>
                </c:pt>
                <c:pt idx="6">
                  <c:v>160558</c:v>
                </c:pt>
              </c:numCache>
            </c:numRef>
          </c:val>
          <c:smooth val="0"/>
          <c:extLst>
            <c:ext xmlns:c16="http://schemas.microsoft.com/office/drawing/2014/chart" uri="{C3380CC4-5D6E-409C-BE32-E72D297353CC}">
              <c16:uniqueId val="{00000000-864F-42BA-9381-95AA08ACC4F7}"/>
            </c:ext>
          </c:extLst>
        </c:ser>
        <c:ser>
          <c:idx val="0"/>
          <c:order val="1"/>
          <c:tx>
            <c:strRef>
              <c:f>'EPP summary FY98-22'!$A$67:$D$67</c:f>
              <c:strCache>
                <c:ptCount val="4"/>
                <c:pt idx="0">
                  <c:v>Annual Disposal Expenditure </c:v>
                </c:pt>
              </c:strCache>
            </c:strRef>
          </c:tx>
          <c:spPr>
            <a:ln w="25400"/>
          </c:spPr>
          <c:marker>
            <c:symbol val="none"/>
          </c:marker>
          <c:cat>
            <c:strRef>
              <c:f>'EPP summary FY98-22'!$W$11:$AC$11</c:f>
              <c:strCache>
                <c:ptCount val="7"/>
                <c:pt idx="0">
                  <c:v>FY 16</c:v>
                </c:pt>
                <c:pt idx="1">
                  <c:v>FY 17</c:v>
                </c:pt>
                <c:pt idx="2">
                  <c:v>FY 18</c:v>
                </c:pt>
                <c:pt idx="3">
                  <c:v>FY 19</c:v>
                </c:pt>
                <c:pt idx="4">
                  <c:v>FY 20</c:v>
                </c:pt>
                <c:pt idx="5">
                  <c:v>FY 21</c:v>
                </c:pt>
                <c:pt idx="6">
                  <c:v>FY 22</c:v>
                </c:pt>
              </c:strCache>
            </c:strRef>
          </c:cat>
          <c:val>
            <c:numRef>
              <c:f>'EPP summary FY98-22'!$W$67:$AC$67</c:f>
              <c:numCache>
                <c:formatCode>"$"#,##0</c:formatCode>
                <c:ptCount val="7"/>
                <c:pt idx="0">
                  <c:v>38709</c:v>
                </c:pt>
                <c:pt idx="1">
                  <c:v>60101</c:v>
                </c:pt>
                <c:pt idx="2">
                  <c:v>58725</c:v>
                </c:pt>
                <c:pt idx="3">
                  <c:v>205790</c:v>
                </c:pt>
                <c:pt idx="4">
                  <c:v>50650</c:v>
                </c:pt>
                <c:pt idx="5">
                  <c:v>59631</c:v>
                </c:pt>
                <c:pt idx="6">
                  <c:v>46170</c:v>
                </c:pt>
              </c:numCache>
            </c:numRef>
          </c:val>
          <c:smooth val="0"/>
          <c:extLst>
            <c:ext xmlns:c16="http://schemas.microsoft.com/office/drawing/2014/chart" uri="{C3380CC4-5D6E-409C-BE32-E72D297353CC}">
              <c16:uniqueId val="{00000001-864F-42BA-9381-95AA08ACC4F7}"/>
            </c:ext>
          </c:extLst>
        </c:ser>
        <c:dLbls>
          <c:showLegendKey val="0"/>
          <c:showVal val="0"/>
          <c:showCatName val="0"/>
          <c:showSerName val="0"/>
          <c:showPercent val="0"/>
          <c:showBubbleSize val="0"/>
        </c:dLbls>
        <c:smooth val="0"/>
        <c:axId val="108605952"/>
        <c:axId val="60595520"/>
      </c:lineChart>
      <c:catAx>
        <c:axId val="108605952"/>
        <c:scaling>
          <c:orientation val="minMax"/>
        </c:scaling>
        <c:delete val="0"/>
        <c:axPos val="b"/>
        <c:numFmt formatCode="General" sourceLinked="1"/>
        <c:majorTickMark val="cross"/>
        <c:minorTickMark val="none"/>
        <c:tickLblPos val="nextTo"/>
        <c:spPr>
          <a:ln w="25400">
            <a:solidFill>
              <a:srgbClr val="000000"/>
            </a:solidFill>
            <a:prstDash val="solid"/>
          </a:ln>
        </c:spPr>
        <c:txPr>
          <a:bodyPr rot="0" vert="horz"/>
          <a:lstStyle/>
          <a:p>
            <a:pPr>
              <a:defRPr sz="1800" baseline="0"/>
            </a:pPr>
            <a:endParaRPr lang="en-US"/>
          </a:p>
        </c:txPr>
        <c:crossAx val="60595520"/>
        <c:crosses val="autoZero"/>
        <c:auto val="0"/>
        <c:lblAlgn val="ctr"/>
        <c:lblOffset val="100"/>
        <c:tickLblSkip val="1"/>
        <c:tickMarkSkip val="1"/>
        <c:noMultiLvlLbl val="0"/>
      </c:catAx>
      <c:valAx>
        <c:axId val="60595520"/>
        <c:scaling>
          <c:orientation val="minMax"/>
          <c:max val="400000"/>
        </c:scaling>
        <c:delete val="0"/>
        <c:axPos val="l"/>
        <c:numFmt formatCode="&quot;$&quot;#,##0" sourceLinked="1"/>
        <c:majorTickMark val="cross"/>
        <c:minorTickMark val="none"/>
        <c:tickLblPos val="nextTo"/>
        <c:spPr>
          <a:ln w="25400">
            <a:solidFill>
              <a:srgbClr val="000000"/>
            </a:solidFill>
            <a:prstDash val="solid"/>
          </a:ln>
        </c:spPr>
        <c:txPr>
          <a:bodyPr rot="0" vert="horz"/>
          <a:lstStyle/>
          <a:p>
            <a:pPr>
              <a:defRPr sz="1800" baseline="0">
                <a:solidFill>
                  <a:schemeClr val="accent1">
                    <a:lumMod val="50000"/>
                  </a:schemeClr>
                </a:solidFill>
              </a:defRPr>
            </a:pPr>
            <a:endParaRPr lang="en-US"/>
          </a:p>
        </c:txPr>
        <c:crossAx val="108605952"/>
        <c:crosses val="autoZero"/>
        <c:crossBetween val="between"/>
      </c:valAx>
      <c:spPr>
        <a:noFill/>
        <a:ln w="25400">
          <a:noFill/>
        </a:ln>
      </c:spPr>
    </c:plotArea>
    <c:plotVisOnly val="1"/>
    <c:dispBlanksAs val="gap"/>
    <c:showDLblsOverMax val="0"/>
  </c:chart>
  <c:spPr>
    <a:solidFill>
      <a:srgbClr val="FFFFFF"/>
    </a:solidFill>
    <a:ln w="9525">
      <a:noFill/>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0.83176</cdr:x>
      <cdr:y>0.5223</cdr:y>
    </cdr:from>
    <cdr:to>
      <cdr:x>0.9373</cdr:x>
      <cdr:y>0.56852</cdr:y>
    </cdr:to>
    <cdr:sp macro="" textlink="">
      <cdr:nvSpPr>
        <cdr:cNvPr id="2" name="TextBox 1"/>
        <cdr:cNvSpPr txBox="1"/>
      </cdr:nvSpPr>
      <cdr:spPr>
        <a:xfrm xmlns:a="http://schemas.openxmlformats.org/drawingml/2006/main">
          <a:off x="7815165" y="3445467"/>
          <a:ext cx="991646" cy="3049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r>
            <a:rPr lang="en-US" sz="1100" b="1" dirty="0">
              <a:solidFill>
                <a:srgbClr val="FF0000"/>
              </a:solidFill>
            </a:rPr>
            <a:t>Total n=</a:t>
          </a:r>
          <a:r>
            <a:rPr lang="en-US" sz="1100" b="1" baseline="0" dirty="0">
              <a:solidFill>
                <a:srgbClr val="FF0000"/>
              </a:solidFill>
            </a:rPr>
            <a:t> 364</a:t>
          </a:r>
          <a:endParaRPr lang="en-US" sz="1100" b="1" dirty="0">
            <a:solidFill>
              <a:srgbClr val="FF0000"/>
            </a:solidFill>
          </a:endParaRPr>
        </a:p>
      </cdr:txBody>
    </cdr:sp>
  </cdr:relSizeAnchor>
  <cdr:relSizeAnchor xmlns:cdr="http://schemas.openxmlformats.org/drawingml/2006/chartDrawing">
    <cdr:from>
      <cdr:x>0.83224</cdr:x>
      <cdr:y>0.55914</cdr:y>
    </cdr:from>
    <cdr:to>
      <cdr:x>0.97041</cdr:x>
      <cdr:y>0.60408</cdr:y>
    </cdr:to>
    <cdr:sp macro="" textlink="">
      <cdr:nvSpPr>
        <cdr:cNvPr id="3" name="TextBox 2"/>
        <cdr:cNvSpPr txBox="1"/>
      </cdr:nvSpPr>
      <cdr:spPr>
        <a:xfrm xmlns:a="http://schemas.openxmlformats.org/drawingml/2006/main">
          <a:off x="7819654" y="3688533"/>
          <a:ext cx="1298235" cy="296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1"/>
              </a:solidFill>
            </a:rPr>
            <a:t>Employees n=</a:t>
          </a:r>
          <a:r>
            <a:rPr lang="en-US" sz="1100" b="1" baseline="0" dirty="0">
              <a:solidFill>
                <a:schemeClr val="accent1"/>
              </a:solidFill>
            </a:rPr>
            <a:t> </a:t>
          </a:r>
          <a:r>
            <a:rPr lang="en-US" b="1" dirty="0">
              <a:solidFill>
                <a:schemeClr val="accent1"/>
              </a:solidFill>
            </a:rPr>
            <a:t>345</a:t>
          </a:r>
          <a:endParaRPr lang="en-US" sz="1100" b="1" dirty="0">
            <a:solidFill>
              <a:schemeClr val="accent1"/>
            </a:solidFill>
          </a:endParaRPr>
        </a:p>
      </cdr:txBody>
    </cdr:sp>
  </cdr:relSizeAnchor>
  <cdr:relSizeAnchor xmlns:cdr="http://schemas.openxmlformats.org/drawingml/2006/chartDrawing">
    <cdr:from>
      <cdr:x>0.85811</cdr:x>
      <cdr:y>0.78582</cdr:y>
    </cdr:from>
    <cdr:to>
      <cdr:x>0.96366</cdr:x>
      <cdr:y>0.84874</cdr:y>
    </cdr:to>
    <cdr:sp macro="" textlink="">
      <cdr:nvSpPr>
        <cdr:cNvPr id="4" name="TextBox 3"/>
        <cdr:cNvSpPr txBox="1"/>
      </cdr:nvSpPr>
      <cdr:spPr>
        <a:xfrm xmlns:a="http://schemas.openxmlformats.org/drawingml/2006/main">
          <a:off x="7434343" y="4940085"/>
          <a:ext cx="914400" cy="3955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0.83516</cdr:x>
      <cdr:y>0.90806</cdr:y>
    </cdr:from>
    <cdr:to>
      <cdr:x>0.96094</cdr:x>
      <cdr:y>0.94787</cdr:y>
    </cdr:to>
    <cdr:sp macro="" textlink="">
      <cdr:nvSpPr>
        <cdr:cNvPr id="5" name="TextBox 4"/>
        <cdr:cNvSpPr txBox="1"/>
      </cdr:nvSpPr>
      <cdr:spPr>
        <a:xfrm xmlns:a="http://schemas.openxmlformats.org/drawingml/2006/main">
          <a:off x="7847077" y="5990207"/>
          <a:ext cx="1181820" cy="2626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2">
                  <a:lumMod val="40000"/>
                  <a:lumOff val="60000"/>
                </a:schemeClr>
              </a:solidFill>
            </a:rPr>
            <a:t>Residents n= </a:t>
          </a:r>
          <a:r>
            <a:rPr lang="en-US" b="1" dirty="0">
              <a:solidFill>
                <a:schemeClr val="tx2">
                  <a:lumMod val="40000"/>
                  <a:lumOff val="60000"/>
                </a:schemeClr>
              </a:solidFill>
            </a:rPr>
            <a:t>0</a:t>
          </a:r>
          <a:endParaRPr lang="en-US" sz="1100" b="1" dirty="0">
            <a:solidFill>
              <a:schemeClr val="tx2">
                <a:lumMod val="40000"/>
                <a:lumOff val="60000"/>
              </a:schemeClr>
            </a:solidFill>
          </a:endParaRPr>
        </a:p>
      </cdr:txBody>
    </cdr:sp>
  </cdr:relSizeAnchor>
  <cdr:relSizeAnchor xmlns:cdr="http://schemas.openxmlformats.org/drawingml/2006/chartDrawing">
    <cdr:from>
      <cdr:x>0.83369</cdr:x>
      <cdr:y>0.88066</cdr:y>
    </cdr:from>
    <cdr:to>
      <cdr:x>0.95947</cdr:x>
      <cdr:y>0.92662</cdr:y>
    </cdr:to>
    <cdr:sp macro="" textlink="">
      <cdr:nvSpPr>
        <cdr:cNvPr id="6" name="TextBox 5"/>
        <cdr:cNvSpPr txBox="1"/>
      </cdr:nvSpPr>
      <cdr:spPr>
        <a:xfrm xmlns:a="http://schemas.openxmlformats.org/drawingml/2006/main">
          <a:off x="7833331" y="5809478"/>
          <a:ext cx="1181819" cy="3031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6">
                  <a:lumMod val="75000"/>
                </a:schemeClr>
              </a:solidFill>
            </a:rPr>
            <a:t>Students n= 19</a:t>
          </a:r>
        </a:p>
      </cdr:txBody>
    </cdr:sp>
  </cdr:relSizeAnchor>
  <cdr:relSizeAnchor xmlns:cdr="http://schemas.openxmlformats.org/drawingml/2006/chartDrawing">
    <cdr:from>
      <cdr:x>0.18728</cdr:x>
      <cdr:y>0.17848</cdr:y>
    </cdr:from>
    <cdr:to>
      <cdr:x>0.18728</cdr:x>
      <cdr:y>0.92964</cdr:y>
    </cdr:to>
    <cdr:cxnSp macro="">
      <cdr:nvCxnSpPr>
        <cdr:cNvPr id="8" name="Straight Connector 7">
          <a:extLst xmlns:a="http://schemas.openxmlformats.org/drawingml/2006/main">
            <a:ext uri="{FF2B5EF4-FFF2-40B4-BE49-F238E27FC236}">
              <a16:creationId xmlns:a16="http://schemas.microsoft.com/office/drawing/2014/main" id="{F8A8B65E-0FD9-4395-A2C9-1CA78E5E29FB}"/>
            </a:ext>
          </a:extLst>
        </cdr:cNvPr>
        <cdr:cNvCxnSpPr/>
      </cdr:nvCxnSpPr>
      <cdr:spPr>
        <a:xfrm xmlns:a="http://schemas.openxmlformats.org/drawingml/2006/main" flipV="1">
          <a:off x="1622479" y="1122013"/>
          <a:ext cx="0" cy="4722140"/>
        </a:xfrm>
        <a:prstGeom xmlns:a="http://schemas.openxmlformats.org/drawingml/2006/main" prst="line">
          <a:avLst/>
        </a:prstGeom>
        <a:ln xmlns:a="http://schemas.openxmlformats.org/drawingml/2006/main">
          <a:solidFill>
            <a:schemeClr val="bg1">
              <a:lumMod val="7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0.1351</cdr:x>
      <cdr:y>0.13611</cdr:y>
    </cdr:from>
    <cdr:to>
      <cdr:x>0.25902</cdr:x>
      <cdr:y>0.17206</cdr:y>
    </cdr:to>
    <cdr:sp macro="" textlink="">
      <cdr:nvSpPr>
        <cdr:cNvPr id="9" name="TextBox 8"/>
        <cdr:cNvSpPr txBox="1"/>
      </cdr:nvSpPr>
      <cdr:spPr>
        <a:xfrm xmlns:a="http://schemas.openxmlformats.org/drawingml/2006/main">
          <a:off x="1170445" y="855636"/>
          <a:ext cx="1073580" cy="2260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solidFill>
                <a:schemeClr val="bg1">
                  <a:lumMod val="50000"/>
                </a:schemeClr>
              </a:solidFill>
            </a:rPr>
            <a:t>Oversight by SHERM</a:t>
          </a:r>
        </a:p>
      </cdr:txBody>
    </cdr:sp>
  </cdr:relSizeAnchor>
  <cdr:relSizeAnchor xmlns:cdr="http://schemas.openxmlformats.org/drawingml/2006/chartDrawing">
    <cdr:from>
      <cdr:x>0.77242</cdr:x>
      <cdr:y>0.18303</cdr:y>
    </cdr:from>
    <cdr:to>
      <cdr:x>0.77242</cdr:x>
      <cdr:y>0.93419</cdr:y>
    </cdr:to>
    <cdr:cxnSp macro="">
      <cdr:nvCxnSpPr>
        <cdr:cNvPr id="10" name="Straight Connector 9">
          <a:extLst xmlns:a="http://schemas.openxmlformats.org/drawingml/2006/main">
            <a:ext uri="{FF2B5EF4-FFF2-40B4-BE49-F238E27FC236}">
              <a16:creationId xmlns:a16="http://schemas.microsoft.com/office/drawing/2014/main" id="{DE5FCCA8-0455-4DDE-B739-6F92BF254528}"/>
            </a:ext>
          </a:extLst>
        </cdr:cNvPr>
        <cdr:cNvCxnSpPr/>
      </cdr:nvCxnSpPr>
      <cdr:spPr>
        <a:xfrm xmlns:a="http://schemas.openxmlformats.org/drawingml/2006/main" flipV="1">
          <a:off x="7257636" y="1207403"/>
          <a:ext cx="0" cy="4955209"/>
        </a:xfrm>
        <a:prstGeom xmlns:a="http://schemas.openxmlformats.org/drawingml/2006/main" prst="line">
          <a:avLst/>
        </a:prstGeom>
        <a:ln xmlns:a="http://schemas.openxmlformats.org/drawingml/2006/main">
          <a:solidFill>
            <a:schemeClr val="bg1">
              <a:lumMod val="7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0.6768</cdr:x>
      <cdr:y>0.10906</cdr:y>
    </cdr:from>
    <cdr:to>
      <cdr:x>0.92291</cdr:x>
      <cdr:y>0.25448</cdr:y>
    </cdr:to>
    <cdr:sp macro="" textlink="">
      <cdr:nvSpPr>
        <cdr:cNvPr id="11" name="TextBox 10">
          <a:extLst xmlns:a="http://schemas.openxmlformats.org/drawingml/2006/main">
            <a:ext uri="{FF2B5EF4-FFF2-40B4-BE49-F238E27FC236}">
              <a16:creationId xmlns:a16="http://schemas.microsoft.com/office/drawing/2014/main" id="{B734F20A-3A91-4B6A-890C-BD28AEE6FBC2}"/>
            </a:ext>
          </a:extLst>
        </cdr:cNvPr>
        <cdr:cNvSpPr txBox="1"/>
      </cdr:nvSpPr>
      <cdr:spPr>
        <a:xfrm xmlns:a="http://schemas.openxmlformats.org/drawingml/2006/main">
          <a:off x="5867400" y="685800"/>
          <a:ext cx="2133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0.68624</cdr:x>
      <cdr:y>0.12244</cdr:y>
    </cdr:from>
    <cdr:to>
      <cdr:x>0.86205</cdr:x>
      <cdr:y>0.18303</cdr:y>
    </cdr:to>
    <cdr:sp macro="" textlink="">
      <cdr:nvSpPr>
        <cdr:cNvPr id="12" name="TextBox 11">
          <a:extLst xmlns:a="http://schemas.openxmlformats.org/drawingml/2006/main">
            <a:ext uri="{FF2B5EF4-FFF2-40B4-BE49-F238E27FC236}">
              <a16:creationId xmlns:a16="http://schemas.microsoft.com/office/drawing/2014/main" id="{1461D3EE-17E3-42C5-B4F8-4999A39BE754}"/>
            </a:ext>
          </a:extLst>
        </cdr:cNvPr>
        <cdr:cNvSpPr txBox="1"/>
      </cdr:nvSpPr>
      <cdr:spPr>
        <a:xfrm xmlns:a="http://schemas.openxmlformats.org/drawingml/2006/main">
          <a:off x="6447824" y="807706"/>
          <a:ext cx="1651897" cy="3996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800" dirty="0">
              <a:solidFill>
                <a:schemeClr val="bg1">
                  <a:lumMod val="50000"/>
                </a:schemeClr>
              </a:solidFill>
            </a:rPr>
            <a:t>Medical Residents transitioned </a:t>
          </a:r>
        </a:p>
        <a:p xmlns:a="http://schemas.openxmlformats.org/drawingml/2006/main">
          <a:pPr algn="ctr"/>
          <a:r>
            <a:rPr lang="en-US" sz="800" dirty="0">
              <a:solidFill>
                <a:schemeClr val="bg1">
                  <a:lumMod val="50000"/>
                </a:schemeClr>
              </a:solidFill>
            </a:rPr>
            <a:t>to become Employees</a:t>
          </a:r>
        </a:p>
      </cdr:txBody>
    </cdr:sp>
  </cdr:relSizeAnchor>
  <cdr:relSizeAnchor xmlns:cdr="http://schemas.openxmlformats.org/drawingml/2006/chartDrawing">
    <cdr:from>
      <cdr:x>0.51446</cdr:x>
      <cdr:y>0.20584</cdr:y>
    </cdr:from>
    <cdr:to>
      <cdr:x>0.72144</cdr:x>
      <cdr:y>0.32248</cdr:y>
    </cdr:to>
    <cdr:sp macro="" textlink="">
      <cdr:nvSpPr>
        <cdr:cNvPr id="13" name="TextBox 1">
          <a:extLst xmlns:a="http://schemas.openxmlformats.org/drawingml/2006/main">
            <a:ext uri="{FF2B5EF4-FFF2-40B4-BE49-F238E27FC236}">
              <a16:creationId xmlns:a16="http://schemas.microsoft.com/office/drawing/2014/main" id="{A97845F4-FF02-47C8-81AB-BD0AE11A5332}"/>
            </a:ext>
          </a:extLst>
        </cdr:cNvPr>
        <cdr:cNvSpPr txBox="1">
          <a:spLocks xmlns:a="http://schemas.openxmlformats.org/drawingml/2006/main" noChangeArrowheads="1"/>
        </cdr:cNvSpPr>
      </cdr:nvSpPr>
      <cdr:spPr bwMode="auto">
        <a:xfrm xmlns:a="http://schemas.openxmlformats.org/drawingml/2006/main">
          <a:off x="4833828" y="1357874"/>
          <a:ext cx="1944769" cy="769441"/>
        </a:xfrm>
        <a:prstGeom xmlns:a="http://schemas.openxmlformats.org/drawingml/2006/main" prst="rect">
          <a:avLst/>
        </a:prstGeom>
        <a:noFill xmlns:a="http://schemas.openxmlformats.org/drawingml/2006/main"/>
        <a:ln xmlns:a="http://schemas.openxmlformats.org/drawingml/2006/main" w="38100">
          <a:solidFill>
            <a:schemeClr val="bg1">
              <a:lumMod val="85000"/>
            </a:schemeClr>
          </a:solid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0"/>
            </a:spcBef>
            <a:buFontTx/>
            <a:buNone/>
          </a:pPr>
          <a:r>
            <a:rPr lang="en-US" altLang="en-US" sz="1100" dirty="0">
              <a:latin typeface="Arial" panose="020B0604020202020204" pitchFamily="34" charset="0"/>
              <a:cs typeface="Arial" panose="020B0604020202020204" pitchFamily="34" charset="0"/>
            </a:rPr>
            <a:t>NOTE: UTHealth Houston </a:t>
          </a:r>
          <a:r>
            <a:rPr lang="en-US" altLang="en-US" u="sng" dirty="0">
              <a:latin typeface="Arial" panose="020B0604020202020204" pitchFamily="34" charset="0"/>
              <a:cs typeface="Arial" panose="020B0604020202020204" pitchFamily="34" charset="0"/>
            </a:rPr>
            <a:t>population</a:t>
          </a:r>
          <a:r>
            <a:rPr lang="en-US" altLang="en-US" sz="1100" dirty="0">
              <a:latin typeface="Arial" panose="020B0604020202020204" pitchFamily="34" charset="0"/>
              <a:cs typeface="Arial" panose="020B0604020202020204" pitchFamily="34" charset="0"/>
            </a:rPr>
            <a:t> headcount increased </a:t>
          </a:r>
          <a:r>
            <a:rPr lang="en-US" altLang="en-US" dirty="0">
              <a:latin typeface="Arial" panose="020B0604020202020204" pitchFamily="34" charset="0"/>
              <a:cs typeface="Arial" panose="020B0604020202020204" pitchFamily="34" charset="0"/>
            </a:rPr>
            <a:t>39</a:t>
          </a:r>
          <a:r>
            <a:rPr lang="en-US" altLang="en-US" sz="1100" dirty="0">
              <a:latin typeface="Arial" panose="020B0604020202020204" pitchFamily="34" charset="0"/>
              <a:cs typeface="Arial" panose="020B0604020202020204" pitchFamily="34" charset="0"/>
            </a:rPr>
            <a:t>% between FY14 to FY22</a:t>
          </a:r>
        </a:p>
      </cdr:txBody>
    </cdr:sp>
  </cdr:relSizeAnchor>
</c:userShapes>
</file>

<file path=ppt/drawings/drawing2.xml><?xml version="1.0" encoding="utf-8"?>
<c:userShapes xmlns:c="http://schemas.openxmlformats.org/drawingml/2006/chart">
  <cdr:relSizeAnchor xmlns:cdr="http://schemas.openxmlformats.org/drawingml/2006/chartDrawing">
    <cdr:from>
      <cdr:x>0.49239</cdr:x>
      <cdr:y>0.28708</cdr:y>
    </cdr:from>
    <cdr:to>
      <cdr:x>0.49239</cdr:x>
      <cdr:y>0.80689</cdr:y>
    </cdr:to>
    <cdr:cxnSp macro="">
      <cdr:nvCxnSpPr>
        <cdr:cNvPr id="2" name="Straight Connector 1">
          <a:extLst xmlns:a="http://schemas.openxmlformats.org/drawingml/2006/main">
            <a:ext uri="{FF2B5EF4-FFF2-40B4-BE49-F238E27FC236}">
              <a16:creationId xmlns:a16="http://schemas.microsoft.com/office/drawing/2014/main" id="{B56D7734-497A-4E3C-BDFA-0B9B37C4DB72}"/>
            </a:ext>
          </a:extLst>
        </cdr:cNvPr>
        <cdr:cNvCxnSpPr>
          <a:cxnSpLocks xmlns:a="http://schemas.openxmlformats.org/drawingml/2006/main"/>
        </cdr:cNvCxnSpPr>
      </cdr:nvCxnSpPr>
      <cdr:spPr>
        <a:xfrm xmlns:a="http://schemas.openxmlformats.org/drawingml/2006/main">
          <a:off x="4695400" y="1913438"/>
          <a:ext cx="0" cy="3464624"/>
        </a:xfrm>
        <a:prstGeom xmlns:a="http://schemas.openxmlformats.org/drawingml/2006/main" prst="line">
          <a:avLst/>
        </a:prstGeom>
        <a:ln xmlns:a="http://schemas.openxmlformats.org/drawingml/2006/main">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0.45273</cdr:x>
      <cdr:y>0.20001</cdr:y>
    </cdr:from>
    <cdr:to>
      <cdr:x>0.5338</cdr:x>
      <cdr:y>0.29106</cdr:y>
    </cdr:to>
    <cdr:sp macro="" textlink="">
      <cdr:nvSpPr>
        <cdr:cNvPr id="3" name="TextBox 2"/>
        <cdr:cNvSpPr txBox="1"/>
      </cdr:nvSpPr>
      <cdr:spPr>
        <a:xfrm xmlns:a="http://schemas.openxmlformats.org/drawingml/2006/main">
          <a:off x="4317189" y="1333123"/>
          <a:ext cx="773083" cy="606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chemeClr val="bg2">
                  <a:lumMod val="50000"/>
                </a:schemeClr>
              </a:solidFill>
            </a:rPr>
            <a:t>Onset of COVID-19 Pandemic</a:t>
          </a:r>
        </a:p>
      </cdr:txBody>
    </cdr:sp>
  </cdr:relSizeAnchor>
</c:userShapes>
</file>

<file path=ppt/drawings/drawing3.xml><?xml version="1.0" encoding="utf-8"?>
<c:userShapes xmlns:c="http://schemas.openxmlformats.org/drawingml/2006/chart">
  <cdr:relSizeAnchor xmlns:cdr="http://schemas.openxmlformats.org/drawingml/2006/chartDrawing">
    <cdr:from>
      <cdr:x>0.06303</cdr:x>
      <cdr:y>0.91751</cdr:y>
    </cdr:from>
    <cdr:to>
      <cdr:x>0.9512</cdr:x>
      <cdr:y>0.9661</cdr:y>
    </cdr:to>
    <cdr:sp macro="" textlink="">
      <cdr:nvSpPr>
        <cdr:cNvPr id="2" name="TextBox 1"/>
        <cdr:cNvSpPr txBox="1"/>
      </cdr:nvSpPr>
      <cdr:spPr>
        <a:xfrm xmlns:a="http://schemas.openxmlformats.org/drawingml/2006/main">
          <a:off x="674780" y="5587110"/>
          <a:ext cx="9509088" cy="2958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Arial" panose="020B0604020202020204" pitchFamily="34" charset="0"/>
              <a:cs typeface="Arial" panose="020B0604020202020204" pitchFamily="34" charset="0"/>
            </a:rPr>
            <a:t>Cost per pound associated with each waste stream reflects average cost obligations</a:t>
          </a:r>
          <a:r>
            <a:rPr lang="en-US" sz="1600" baseline="0" dirty="0">
              <a:latin typeface="Arial" panose="020B0604020202020204" pitchFamily="34" charset="0"/>
              <a:cs typeface="Arial" panose="020B0604020202020204" pitchFamily="34" charset="0"/>
            </a:rPr>
            <a:t> for offsite disposal</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0.78444</cdr:x>
      <cdr:y>0.3812</cdr:y>
    </cdr:from>
    <cdr:to>
      <cdr:x>0.96144</cdr:x>
      <cdr:y>0.5</cdr:y>
    </cdr:to>
    <cdr:sp macro="" textlink="">
      <cdr:nvSpPr>
        <cdr:cNvPr id="3" name="TextBox 2"/>
        <cdr:cNvSpPr txBox="1"/>
      </cdr:nvSpPr>
      <cdr:spPr>
        <a:xfrm xmlns:a="http://schemas.openxmlformats.org/drawingml/2006/main">
          <a:off x="9148447" y="2377017"/>
          <a:ext cx="2064196" cy="7407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accent1">
                  <a:lumMod val="50000"/>
                </a:schemeClr>
              </a:solidFill>
              <a:latin typeface="Arial" panose="020B0604020202020204" pitchFamily="34" charset="0"/>
              <a:cs typeface="Arial" panose="020B0604020202020204" pitchFamily="34" charset="0"/>
            </a:rPr>
            <a:t>Total Hazardous Wastes (pounds</a:t>
          </a:r>
          <a:r>
            <a:rPr lang="en-US" sz="1800" dirty="0">
              <a:solidFill>
                <a:schemeClr val="accent1">
                  <a:lumMod val="50000"/>
                </a:schemeClr>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0.78878</cdr:x>
      <cdr:y>0.522</cdr:y>
    </cdr:from>
    <cdr:to>
      <cdr:x>0.96401</cdr:x>
      <cdr:y>0.64662</cdr:y>
    </cdr:to>
    <cdr:sp macro="" textlink="">
      <cdr:nvSpPr>
        <cdr:cNvPr id="4" name="TextBox 3"/>
        <cdr:cNvSpPr txBox="1"/>
      </cdr:nvSpPr>
      <cdr:spPr>
        <a:xfrm xmlns:a="http://schemas.openxmlformats.org/drawingml/2006/main">
          <a:off x="9199030" y="3254998"/>
          <a:ext cx="2043593" cy="777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rgbClr val="FF0000"/>
              </a:solidFill>
              <a:latin typeface="Arial" panose="020B0604020202020204" pitchFamily="34" charset="0"/>
              <a:cs typeface="Arial" panose="020B0604020202020204" pitchFamily="34" charset="0"/>
            </a:rPr>
            <a:t>Biological </a:t>
          </a:r>
        </a:p>
        <a:p xmlns:a="http://schemas.openxmlformats.org/drawingml/2006/main">
          <a:r>
            <a:rPr lang="en-US" sz="1600" dirty="0">
              <a:solidFill>
                <a:srgbClr val="FF0000"/>
              </a:solidFill>
              <a:latin typeface="Arial" panose="020B0604020202020204" pitchFamily="34" charset="0"/>
              <a:cs typeface="Arial" panose="020B0604020202020204" pitchFamily="34" charset="0"/>
            </a:rPr>
            <a:t>Wastes  (~$0.30/lb.)</a:t>
          </a:r>
        </a:p>
      </cdr:txBody>
    </cdr:sp>
  </cdr:relSizeAnchor>
  <cdr:relSizeAnchor xmlns:cdr="http://schemas.openxmlformats.org/drawingml/2006/chartDrawing">
    <cdr:from>
      <cdr:x>0.79049</cdr:x>
      <cdr:y>0.67417</cdr:y>
    </cdr:from>
    <cdr:to>
      <cdr:x>0.97943</cdr:x>
      <cdr:y>0.8423</cdr:y>
    </cdr:to>
    <cdr:sp macro="" textlink="">
      <cdr:nvSpPr>
        <cdr:cNvPr id="5" name="TextBox 4"/>
        <cdr:cNvSpPr txBox="1"/>
      </cdr:nvSpPr>
      <cdr:spPr>
        <a:xfrm xmlns:a="http://schemas.openxmlformats.org/drawingml/2006/main">
          <a:off x="9218951" y="4471860"/>
          <a:ext cx="2203554" cy="1115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accent1">
                  <a:lumMod val="75000"/>
                </a:schemeClr>
              </a:solidFill>
              <a:latin typeface="Arial" panose="020B0604020202020204" pitchFamily="34" charset="0"/>
              <a:cs typeface="Arial" panose="020B0604020202020204" pitchFamily="34" charset="0"/>
            </a:rPr>
            <a:t>Chemical </a:t>
          </a:r>
        </a:p>
        <a:p xmlns:a="http://schemas.openxmlformats.org/drawingml/2006/main">
          <a:r>
            <a:rPr lang="en-US" sz="1600" dirty="0">
              <a:solidFill>
                <a:schemeClr val="accent1">
                  <a:lumMod val="75000"/>
                </a:schemeClr>
              </a:solidFill>
              <a:latin typeface="Arial" panose="020B0604020202020204" pitchFamily="34" charset="0"/>
              <a:cs typeface="Arial" panose="020B0604020202020204" pitchFamily="34" charset="0"/>
            </a:rPr>
            <a:t>Wastes (~$2.22/lb.)</a:t>
          </a:r>
        </a:p>
        <a:p xmlns:a="http://schemas.openxmlformats.org/drawingml/2006/main">
          <a:endParaRPr lang="en-US" sz="1800" dirty="0">
            <a:solidFill>
              <a:schemeClr val="accent1">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0.79177</cdr:x>
      <cdr:y>0.74914</cdr:y>
    </cdr:from>
    <cdr:to>
      <cdr:x>1</cdr:x>
      <cdr:y>0.86663</cdr:y>
    </cdr:to>
    <cdr:sp macro="" textlink="">
      <cdr:nvSpPr>
        <cdr:cNvPr id="6" name="TextBox 5"/>
        <cdr:cNvSpPr txBox="1"/>
      </cdr:nvSpPr>
      <cdr:spPr>
        <a:xfrm xmlns:a="http://schemas.openxmlformats.org/drawingml/2006/main">
          <a:off x="9233941" y="4969168"/>
          <a:ext cx="2428407" cy="779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7030A0"/>
              </a:solidFill>
              <a:latin typeface="Arial" panose="020B0604020202020204" pitchFamily="34" charset="0"/>
              <a:cs typeface="Arial" panose="020B0604020202020204" pitchFamily="34" charset="0"/>
            </a:rPr>
            <a:t>Radioactive </a:t>
          </a:r>
        </a:p>
        <a:p xmlns:a="http://schemas.openxmlformats.org/drawingml/2006/main">
          <a:r>
            <a:rPr lang="en-US" sz="1600" dirty="0">
              <a:solidFill>
                <a:srgbClr val="7030A0"/>
              </a:solidFill>
              <a:latin typeface="Arial" panose="020B0604020202020204" pitchFamily="34" charset="0"/>
              <a:cs typeface="Arial" panose="020B0604020202020204" pitchFamily="34" charset="0"/>
            </a:rPr>
            <a:t>Wastes (~$4.92/lb.) </a:t>
          </a:r>
        </a:p>
      </cdr:txBody>
    </cdr:sp>
  </cdr:relSizeAnchor>
  <cdr:relSizeAnchor xmlns:cdr="http://schemas.openxmlformats.org/drawingml/2006/chartDrawing">
    <cdr:from>
      <cdr:x>0.12135</cdr:x>
      <cdr:y>0.00766</cdr:y>
    </cdr:from>
    <cdr:to>
      <cdr:x>0.90757</cdr:x>
      <cdr:y>0.17206</cdr:y>
    </cdr:to>
    <cdr:sp macro="" textlink="">
      <cdr:nvSpPr>
        <cdr:cNvPr id="8" name="TextBox 1"/>
        <cdr:cNvSpPr txBox="1"/>
      </cdr:nvSpPr>
      <cdr:spPr>
        <a:xfrm xmlns:a="http://schemas.openxmlformats.org/drawingml/2006/main">
          <a:off x="1415178" y="50800"/>
          <a:ext cx="9169171" cy="109049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dirty="0">
              <a:solidFill>
                <a:schemeClr val="tx1"/>
              </a:solidFill>
            </a:rPr>
            <a:t>Annual Hazardous Wastes Volumes Generated (in pounds)</a:t>
          </a:r>
        </a:p>
        <a:p xmlns:a="http://schemas.openxmlformats.org/drawingml/2006/main">
          <a:pPr algn="ctr"/>
          <a:r>
            <a:rPr lang="en-US" sz="2000" dirty="0">
              <a:solidFill>
                <a:schemeClr val="tx1"/>
              </a:solidFill>
            </a:rPr>
            <a:t>(inclusive</a:t>
          </a:r>
          <a:r>
            <a:rPr lang="en-US" sz="2000" baseline="0" dirty="0">
              <a:solidFill>
                <a:schemeClr val="tx1"/>
              </a:solidFill>
            </a:rPr>
            <a:t> of all Hazardous Biological, Chemical, and radioactive Waste Streams)</a:t>
          </a:r>
          <a:endParaRPr lang="en-US" sz="20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0.19558</cdr:x>
      <cdr:y>0.27808</cdr:y>
    </cdr:from>
    <cdr:to>
      <cdr:x>0.9266</cdr:x>
      <cdr:y>0.54676</cdr:y>
    </cdr:to>
    <cdr:sp macro="" textlink="">
      <cdr:nvSpPr>
        <cdr:cNvPr id="2" name="TextBox 1"/>
        <cdr:cNvSpPr txBox="1"/>
      </cdr:nvSpPr>
      <cdr:spPr>
        <a:xfrm xmlns:a="http://schemas.openxmlformats.org/drawingml/2006/main">
          <a:off x="2964180" y="2854960"/>
          <a:ext cx="11079480" cy="2758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0.23982</cdr:x>
      <cdr:y>0.30332</cdr:y>
    </cdr:from>
    <cdr:to>
      <cdr:x>0.9085</cdr:x>
      <cdr:y>0.5809</cdr:y>
    </cdr:to>
    <cdr:sp macro="" textlink="">
      <cdr:nvSpPr>
        <cdr:cNvPr id="3" name="TextBox 2"/>
        <cdr:cNvSpPr txBox="1"/>
      </cdr:nvSpPr>
      <cdr:spPr>
        <a:xfrm xmlns:a="http://schemas.openxmlformats.org/drawingml/2006/main">
          <a:off x="3634740" y="3114040"/>
          <a:ext cx="10134600" cy="2849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0.06649</cdr:x>
      <cdr:y>0.05155</cdr:y>
    </cdr:from>
    <cdr:to>
      <cdr:x>0.98655</cdr:x>
      <cdr:y>0.31667</cdr:y>
    </cdr:to>
    <cdr:sp macro="" textlink="">
      <cdr:nvSpPr>
        <cdr:cNvPr id="4" name="TextBox 3"/>
        <cdr:cNvSpPr txBox="1"/>
      </cdr:nvSpPr>
      <cdr:spPr>
        <a:xfrm xmlns:a="http://schemas.openxmlformats.org/drawingml/2006/main">
          <a:off x="772751" y="326130"/>
          <a:ext cx="10693221" cy="16772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400" b="0" i="0" baseline="0" dirty="0">
              <a:solidFill>
                <a:schemeClr val="tx1"/>
              </a:solidFill>
              <a:effectLst/>
              <a:latin typeface="Arial" panose="020B0604020202020204" pitchFamily="34" charset="0"/>
              <a:cs typeface="Arial" panose="020B0604020202020204" pitchFamily="34" charset="0"/>
            </a:rPr>
            <a:t>Total Hazardous Waste Cost Obligation and Actual Disposal Expenditures</a:t>
          </a:r>
          <a:br>
            <a:rPr lang="en-US" sz="3200" b="0" i="0" baseline="0" dirty="0">
              <a:solidFill>
                <a:schemeClr val="tx1"/>
              </a:solidFill>
              <a:effectLst/>
              <a:latin typeface="Arial" panose="020B0604020202020204" pitchFamily="34" charset="0"/>
              <a:cs typeface="Arial" panose="020B0604020202020204" pitchFamily="34" charset="0"/>
            </a:rPr>
          </a:br>
          <a:r>
            <a:rPr lang="en-US" sz="2000" b="0" i="0" baseline="0" dirty="0">
              <a:solidFill>
                <a:schemeClr val="tx1"/>
              </a:solidFill>
              <a:effectLst/>
              <a:latin typeface="Arial" panose="020B0604020202020204" pitchFamily="34" charset="0"/>
              <a:cs typeface="Arial" panose="020B0604020202020204" pitchFamily="34" charset="0"/>
            </a:rPr>
            <a:t>(Inclusive of Biological, Chemical, and Radioactive Wastes)</a:t>
          </a:r>
          <a:endParaRPr lang="en-US" sz="2000" dirty="0">
            <a:solidFill>
              <a:schemeClr val="tx1"/>
            </a:solidFill>
            <a:effectLst/>
            <a:latin typeface="Arial" panose="020B0604020202020204" pitchFamily="34" charset="0"/>
            <a:cs typeface="Arial" panose="020B0604020202020204" pitchFamily="34" charset="0"/>
          </a:endParaRPr>
        </a:p>
        <a:p xmlns:a="http://schemas.openxmlformats.org/drawingml/2006/main">
          <a:endParaRPr lang="en-US" sz="1100" dirty="0"/>
        </a:p>
      </cdr:txBody>
    </cdr:sp>
  </cdr:relSizeAnchor>
  <cdr:relSizeAnchor xmlns:cdr="http://schemas.openxmlformats.org/drawingml/2006/chartDrawing">
    <cdr:from>
      <cdr:x>0.80739</cdr:x>
      <cdr:y>0.41382</cdr:y>
    </cdr:from>
    <cdr:to>
      <cdr:x>0.99312</cdr:x>
      <cdr:y>0.61912</cdr:y>
    </cdr:to>
    <cdr:sp macro="" textlink="">
      <cdr:nvSpPr>
        <cdr:cNvPr id="5" name="TextBox 4"/>
        <cdr:cNvSpPr txBox="1"/>
      </cdr:nvSpPr>
      <cdr:spPr>
        <a:xfrm xmlns:a="http://schemas.openxmlformats.org/drawingml/2006/main">
          <a:off x="9383711" y="2748349"/>
          <a:ext cx="2158583" cy="1363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0000"/>
              </a:solidFill>
              <a:latin typeface="Arial" panose="020B0604020202020204" pitchFamily="34" charset="0"/>
              <a:cs typeface="Arial" panose="020B0604020202020204" pitchFamily="34" charset="0"/>
            </a:rPr>
            <a:t>Total Hazardous Waste Disposal </a:t>
          </a:r>
        </a:p>
        <a:p xmlns:a="http://schemas.openxmlformats.org/drawingml/2006/main">
          <a:r>
            <a:rPr lang="en-US" sz="1800" dirty="0">
              <a:solidFill>
                <a:srgbClr val="FF0000"/>
              </a:solidFill>
              <a:latin typeface="Arial" panose="020B0604020202020204" pitchFamily="34" charset="0"/>
              <a:cs typeface="Arial" panose="020B0604020202020204" pitchFamily="34" charset="0"/>
            </a:rPr>
            <a:t>Cost Obligations</a:t>
          </a:r>
        </a:p>
        <a:p xmlns:a="http://schemas.openxmlformats.org/drawingml/2006/main">
          <a:r>
            <a:rPr lang="en-US" sz="1800" dirty="0">
              <a:solidFill>
                <a:srgbClr val="FF0000"/>
              </a:solidFill>
              <a:latin typeface="Arial" panose="020B0604020202020204" pitchFamily="34" charset="0"/>
              <a:cs typeface="Arial" panose="020B0604020202020204" pitchFamily="34" charset="0"/>
            </a:rPr>
            <a:t>$160,588</a:t>
          </a:r>
        </a:p>
      </cdr:txBody>
    </cdr:sp>
  </cdr:relSizeAnchor>
  <cdr:relSizeAnchor xmlns:cdr="http://schemas.openxmlformats.org/drawingml/2006/chartDrawing">
    <cdr:from>
      <cdr:x>0.80929</cdr:x>
      <cdr:y>0.65001</cdr:y>
    </cdr:from>
    <cdr:to>
      <cdr:x>0.96647</cdr:x>
      <cdr:y>0.80384</cdr:y>
    </cdr:to>
    <cdr:sp macro="" textlink="">
      <cdr:nvSpPr>
        <cdr:cNvPr id="6" name="TextBox 5"/>
        <cdr:cNvSpPr txBox="1"/>
      </cdr:nvSpPr>
      <cdr:spPr>
        <a:xfrm xmlns:a="http://schemas.openxmlformats.org/drawingml/2006/main">
          <a:off x="9405813" y="4317009"/>
          <a:ext cx="1826751" cy="1021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accent1">
                  <a:lumMod val="75000"/>
                </a:schemeClr>
              </a:solidFill>
              <a:latin typeface="Arial" panose="020B0604020202020204" pitchFamily="34" charset="0"/>
              <a:cs typeface="Arial" panose="020B0604020202020204" pitchFamily="34" charset="0"/>
            </a:rPr>
            <a:t>Actual Disposal </a:t>
          </a:r>
        </a:p>
        <a:p xmlns:a="http://schemas.openxmlformats.org/drawingml/2006/main">
          <a:r>
            <a:rPr lang="en-US" sz="1800" dirty="0">
              <a:solidFill>
                <a:schemeClr val="accent1">
                  <a:lumMod val="75000"/>
                </a:schemeClr>
              </a:solidFill>
              <a:latin typeface="Arial" panose="020B0604020202020204" pitchFamily="34" charset="0"/>
              <a:cs typeface="Arial" panose="020B0604020202020204" pitchFamily="34" charset="0"/>
            </a:rPr>
            <a:t>Expenditures</a:t>
          </a:r>
        </a:p>
        <a:p xmlns:a="http://schemas.openxmlformats.org/drawingml/2006/main">
          <a:r>
            <a:rPr lang="en-US" sz="1800" dirty="0">
              <a:solidFill>
                <a:schemeClr val="accent1">
                  <a:lumMod val="75000"/>
                </a:schemeClr>
              </a:solidFill>
              <a:latin typeface="Arial" panose="020B0604020202020204" pitchFamily="34" charset="0"/>
              <a:cs typeface="Arial" panose="020B0604020202020204" pitchFamily="34" charset="0"/>
            </a:rPr>
            <a:t>$46,170</a:t>
          </a:r>
        </a:p>
        <a:p xmlns:a="http://schemas.openxmlformats.org/drawingml/2006/main">
          <a:endParaRPr lang="en-US" sz="1800" dirty="0">
            <a:solidFill>
              <a:schemeClr val="accent1">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0.12986</cdr:x>
      <cdr:y>0.92805</cdr:y>
    </cdr:from>
    <cdr:to>
      <cdr:x>0.40699</cdr:x>
      <cdr:y>0.98807</cdr:y>
    </cdr:to>
    <cdr:sp macro="" textlink="">
      <cdr:nvSpPr>
        <cdr:cNvPr id="7" name="TextBox 6"/>
        <cdr:cNvSpPr txBox="1"/>
      </cdr:nvSpPr>
      <cdr:spPr>
        <a:xfrm xmlns:a="http://schemas.openxmlformats.org/drawingml/2006/main">
          <a:off x="1509303" y="6163564"/>
          <a:ext cx="3220910" cy="398619"/>
        </a:xfrm>
        <a:prstGeom xmlns:a="http://schemas.openxmlformats.org/drawingml/2006/main" prst="rect">
          <a:avLst/>
        </a:prstGeom>
        <a:ln xmlns:a="http://schemas.openxmlformats.org/drawingml/2006/main" w="57150">
          <a:solidFill>
            <a:srgbClr val="FFC000"/>
          </a:solidFill>
        </a:ln>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accent2">
                  <a:lumMod val="50000"/>
                </a:schemeClr>
              </a:solidFill>
              <a:latin typeface="Arial" panose="020B0604020202020204" pitchFamily="34" charset="0"/>
              <a:cs typeface="Arial" panose="020B0604020202020204" pitchFamily="34" charset="0"/>
            </a:rPr>
            <a:t>FY22 savings: $</a:t>
          </a:r>
          <a:r>
            <a:rPr lang="en-US" sz="2000" b="1" baseline="0" dirty="0">
              <a:solidFill>
                <a:schemeClr val="accent2">
                  <a:lumMod val="50000"/>
                </a:schemeClr>
              </a:solidFill>
              <a:latin typeface="Arial" panose="020B0604020202020204" pitchFamily="34" charset="0"/>
              <a:cs typeface="Arial" panose="020B0604020202020204" pitchFamily="34" charset="0"/>
            </a:rPr>
            <a:t>114,388 *</a:t>
          </a:r>
        </a:p>
        <a:p xmlns:a="http://schemas.openxmlformats.org/drawingml/2006/main">
          <a:endParaRPr lang="en-US" sz="2400" b="1" dirty="0">
            <a:solidFill>
              <a:schemeClr val="accent6">
                <a:lumMod val="50000"/>
              </a:schemeClr>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6D3-CEA0-43EB-8E33-8FD3C16B7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90852-6F37-4CF8-A528-6BB3CF8A6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680CCA-BB47-45C7-A87B-5B88A8D46C03}"/>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5" name="Footer Placeholder 4">
            <a:extLst>
              <a:ext uri="{FF2B5EF4-FFF2-40B4-BE49-F238E27FC236}">
                <a16:creationId xmlns:a16="http://schemas.microsoft.com/office/drawing/2014/main" id="{8F60386A-7751-48CA-ADA2-988521AFB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79147-D8BD-4700-8214-3C9F6C13956C}"/>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375832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CAF4-15AD-45C6-9407-0A95C5CD0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55A987-37C1-41E5-B1A8-F604A16DC8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8237B-DE3A-446B-B87E-684DC511FC66}"/>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5" name="Footer Placeholder 4">
            <a:extLst>
              <a:ext uri="{FF2B5EF4-FFF2-40B4-BE49-F238E27FC236}">
                <a16:creationId xmlns:a16="http://schemas.microsoft.com/office/drawing/2014/main" id="{46B10AB3-ABEC-4B9F-88A4-F57D2DB58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272B-E1EE-4096-9561-4849555B754E}"/>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14018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79802-5A71-4DFF-8204-E4AFD90B4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BCBB1-F710-4177-B5FB-306D0D1025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6F0FD-D4E7-4219-BB1D-FC968AE1E386}"/>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5" name="Footer Placeholder 4">
            <a:extLst>
              <a:ext uri="{FF2B5EF4-FFF2-40B4-BE49-F238E27FC236}">
                <a16:creationId xmlns:a16="http://schemas.microsoft.com/office/drawing/2014/main" id="{0DF93DB6-0B12-4504-9588-4A377DC70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C7EAD-6F9C-4A4C-BBA9-8E2626B5B1BC}"/>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253853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a:p>
        </p:txBody>
      </p:sp>
      <p:sp>
        <p:nvSpPr>
          <p:cNvPr id="4" name="Rectangle 4">
            <a:extLst>
              <a:ext uri="{FF2B5EF4-FFF2-40B4-BE49-F238E27FC236}">
                <a16:creationId xmlns:a16="http://schemas.microsoft.com/office/drawing/2014/main" id="{CC0670BB-AD2B-4441-A1A3-E44BDF849701}"/>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3AC14757-48CA-4455-89DB-959F39D86193}"/>
              </a:ext>
            </a:extLst>
          </p:cNvPr>
          <p:cNvSpPr>
            <a:spLocks noGrp="1" noChangeArrowheads="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68D6E624-7B72-42B7-A00C-2BFD17BD58F1}"/>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42266F18-5CAB-477E-84B0-8F1B6C515B13}" type="slidenum">
              <a:rPr lang="en-US" altLang="en-US"/>
              <a:pPr>
                <a:defRPr/>
              </a:pPr>
              <a:t>‹#›</a:t>
            </a:fld>
            <a:endParaRPr lang="en-US" altLang="en-US"/>
          </a:p>
        </p:txBody>
      </p:sp>
    </p:spTree>
    <p:extLst>
      <p:ext uri="{BB962C8B-B14F-4D97-AF65-F5344CB8AC3E}">
        <p14:creationId xmlns:p14="http://schemas.microsoft.com/office/powerpoint/2010/main" val="211552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A5F0-0780-44D6-8C72-F290CEA578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D1637-5889-4675-8468-A83A1C47E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03708-BC93-42BA-ACF9-582F577E97B0}"/>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5" name="Footer Placeholder 4">
            <a:extLst>
              <a:ext uri="{FF2B5EF4-FFF2-40B4-BE49-F238E27FC236}">
                <a16:creationId xmlns:a16="http://schemas.microsoft.com/office/drawing/2014/main" id="{0F876D98-E538-435A-91F4-AAC4A7277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A3BDB-096E-4AFB-88CE-9E011C5BF0E8}"/>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386497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C53D-EE46-48CB-8658-E8B915EF02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7CA08-43BF-4BF4-8F42-F6C328A30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4D4A3D-AA76-4A47-A162-751508C2E587}"/>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5" name="Footer Placeholder 4">
            <a:extLst>
              <a:ext uri="{FF2B5EF4-FFF2-40B4-BE49-F238E27FC236}">
                <a16:creationId xmlns:a16="http://schemas.microsoft.com/office/drawing/2014/main" id="{EC73B037-A6A9-483A-B034-5B664CEF2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27936-23BE-4463-8473-3E6240E7EDE4}"/>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1182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854-78C3-4994-8F3B-462F7389B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10CF2-F40A-4E08-96EA-D2ED8AA76D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96261-A3F9-483D-8E55-9B4AC22E6B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2DF5EC-6CF5-4FAA-9082-B34AF658749A}"/>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6" name="Footer Placeholder 5">
            <a:extLst>
              <a:ext uri="{FF2B5EF4-FFF2-40B4-BE49-F238E27FC236}">
                <a16:creationId xmlns:a16="http://schemas.microsoft.com/office/drawing/2014/main" id="{0224D276-D37C-441B-A1B6-8477A04E0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8C824-87BD-4DF1-A7D9-C021C380674A}"/>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223318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714E-81A0-4A8A-9055-B020229482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7BF46-1849-439B-88FB-3031D0AA0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CF5394-1D7F-479A-9172-74D0C17BAC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4E2C1-2B61-4517-90BE-C184C9DAB4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36CE67-B433-46CC-B543-227AC4D984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79228-1C0C-43DF-A86D-986AE9D8D27A}"/>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8" name="Footer Placeholder 7">
            <a:extLst>
              <a:ext uri="{FF2B5EF4-FFF2-40B4-BE49-F238E27FC236}">
                <a16:creationId xmlns:a16="http://schemas.microsoft.com/office/drawing/2014/main" id="{22914B12-DA89-4AEB-8037-00910471FE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B383E4-AC25-4E78-98BA-7C4DDDCBF645}"/>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396863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DAEC-4692-498B-80CB-5E94542672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06775-EA39-4F13-9977-508FCFAAC697}"/>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4" name="Footer Placeholder 3">
            <a:extLst>
              <a:ext uri="{FF2B5EF4-FFF2-40B4-BE49-F238E27FC236}">
                <a16:creationId xmlns:a16="http://schemas.microsoft.com/office/drawing/2014/main" id="{3E7365CE-C9E5-41EE-A55E-DA36EE8C3A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BB958-A496-4FFC-B951-BB4899181559}"/>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14387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BA376-D7AD-482D-AA51-B8C30F0934E2}"/>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3" name="Footer Placeholder 2">
            <a:extLst>
              <a:ext uri="{FF2B5EF4-FFF2-40B4-BE49-F238E27FC236}">
                <a16:creationId xmlns:a16="http://schemas.microsoft.com/office/drawing/2014/main" id="{23D2E6A2-E451-44A8-A442-42E3418EB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D52326-EEB3-4D32-975E-7ED970C8354A}"/>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140169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657D-3940-4797-8D1B-1A388A004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3EB139-B0C0-4D58-9F07-525BB9E92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6EFBB-8D59-4917-BF87-6E6032F5B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D6D017-7D2B-4932-98A8-F23C9F468F41}"/>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6" name="Footer Placeholder 5">
            <a:extLst>
              <a:ext uri="{FF2B5EF4-FFF2-40B4-BE49-F238E27FC236}">
                <a16:creationId xmlns:a16="http://schemas.microsoft.com/office/drawing/2014/main" id="{970A0CA5-2C78-4E9A-9A2F-6C1E6898F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136EA-056D-4C22-9FE7-AEDD6AEBAD03}"/>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217327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3F58-367F-4552-8B91-2BA56603A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2F07E-F1AE-48DD-8912-6E5FC9DB2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9EE3DB-2608-4534-883D-9A939046F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FFA5AC-DAB0-4951-B6A5-E09417499799}"/>
              </a:ext>
            </a:extLst>
          </p:cNvPr>
          <p:cNvSpPr>
            <a:spLocks noGrp="1"/>
          </p:cNvSpPr>
          <p:nvPr>
            <p:ph type="dt" sz="half" idx="10"/>
          </p:nvPr>
        </p:nvSpPr>
        <p:spPr/>
        <p:txBody>
          <a:bodyPr/>
          <a:lstStyle/>
          <a:p>
            <a:fld id="{64D77371-9453-49A5-B7E6-B9E1B625E5BA}" type="datetimeFigureOut">
              <a:rPr lang="en-US" smtClean="0"/>
              <a:t>3/30/2023</a:t>
            </a:fld>
            <a:endParaRPr lang="en-US"/>
          </a:p>
        </p:txBody>
      </p:sp>
      <p:sp>
        <p:nvSpPr>
          <p:cNvPr id="6" name="Footer Placeholder 5">
            <a:extLst>
              <a:ext uri="{FF2B5EF4-FFF2-40B4-BE49-F238E27FC236}">
                <a16:creationId xmlns:a16="http://schemas.microsoft.com/office/drawing/2014/main" id="{CC7D16BB-F760-4417-9195-B2CA8BB11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504B8-FAAE-4787-8A8F-4DDC79EFA63F}"/>
              </a:ext>
            </a:extLst>
          </p:cNvPr>
          <p:cNvSpPr>
            <a:spLocks noGrp="1"/>
          </p:cNvSpPr>
          <p:nvPr>
            <p:ph type="sldNum" sz="quarter" idx="12"/>
          </p:nvPr>
        </p:nvSpPr>
        <p:spPr/>
        <p:txBody>
          <a:bodyPr/>
          <a:lstStyle/>
          <a:p>
            <a:fld id="{3B34979B-3C73-4AC6-AF34-43FF58D7B9F5}" type="slidenum">
              <a:rPr lang="en-US" smtClean="0"/>
              <a:t>‹#›</a:t>
            </a:fld>
            <a:endParaRPr lang="en-US"/>
          </a:p>
        </p:txBody>
      </p:sp>
    </p:spTree>
    <p:extLst>
      <p:ext uri="{BB962C8B-B14F-4D97-AF65-F5344CB8AC3E}">
        <p14:creationId xmlns:p14="http://schemas.microsoft.com/office/powerpoint/2010/main" val="78134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E485B-952C-4C15-A68D-7594730CB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EE6322-7502-43BD-B69D-A00B65422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580BE-B028-4B5C-942E-113CEBB1C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7371-9453-49A5-B7E6-B9E1B625E5BA}" type="datetimeFigureOut">
              <a:rPr lang="en-US" smtClean="0"/>
              <a:t>3/30/2023</a:t>
            </a:fld>
            <a:endParaRPr lang="en-US"/>
          </a:p>
        </p:txBody>
      </p:sp>
      <p:sp>
        <p:nvSpPr>
          <p:cNvPr id="5" name="Footer Placeholder 4">
            <a:extLst>
              <a:ext uri="{FF2B5EF4-FFF2-40B4-BE49-F238E27FC236}">
                <a16:creationId xmlns:a16="http://schemas.microsoft.com/office/drawing/2014/main" id="{C9B1BD02-17FC-4A66-8873-2238D8EE6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1792C6-A38F-49BD-AD28-E9C86E110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4979B-3C73-4AC6-AF34-43FF58D7B9F5}" type="slidenum">
              <a:rPr lang="en-US" smtClean="0"/>
              <a:t>‹#›</a:t>
            </a:fld>
            <a:endParaRPr lang="en-US"/>
          </a:p>
        </p:txBody>
      </p:sp>
    </p:spTree>
    <p:extLst>
      <p:ext uri="{BB962C8B-B14F-4D97-AF65-F5344CB8AC3E}">
        <p14:creationId xmlns:p14="http://schemas.microsoft.com/office/powerpoint/2010/main" val="2079582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uthealthemergency.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89/apb.2022.0009." TargetMode="External"/><Relationship Id="rId2" Type="http://schemas.openxmlformats.org/officeDocument/2006/relationships/hyperlink" Target="https://doi.org/10.1089/apb.2022.000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D5F5-B2AA-4227-8C55-B1A472149B27}"/>
              </a:ext>
            </a:extLst>
          </p:cNvPr>
          <p:cNvSpPr>
            <a:spLocks noGrp="1"/>
          </p:cNvSpPr>
          <p:nvPr>
            <p:ph type="ctrTitle"/>
          </p:nvPr>
        </p:nvSpPr>
        <p:spPr>
          <a:xfrm>
            <a:off x="1524000" y="1122363"/>
            <a:ext cx="9144000" cy="2387600"/>
          </a:xfrm>
        </p:spPr>
        <p:txBody>
          <a:bodyPr/>
          <a:lstStyle/>
          <a:p>
            <a:r>
              <a:rPr lang="en-US" dirty="0">
                <a:latin typeface="+mn-lt"/>
              </a:rPr>
              <a:t>FY22 SHERM Metrics-Based </a:t>
            </a:r>
            <a:br>
              <a:rPr lang="en-US" dirty="0">
                <a:latin typeface="+mn-lt"/>
              </a:rPr>
            </a:br>
            <a:r>
              <a:rPr lang="en-US" dirty="0">
                <a:latin typeface="+mn-lt"/>
              </a:rPr>
              <a:t>Performance Summary</a:t>
            </a:r>
          </a:p>
        </p:txBody>
      </p:sp>
      <p:cxnSp>
        <p:nvCxnSpPr>
          <p:cNvPr id="9" name="Straight Connector 8">
            <a:extLst>
              <a:ext uri="{FF2B5EF4-FFF2-40B4-BE49-F238E27FC236}">
                <a16:creationId xmlns:a16="http://schemas.microsoft.com/office/drawing/2014/main" id="{9388C9C7-8D1D-4315-A6E6-A49F644C5748}"/>
              </a:ext>
            </a:extLst>
          </p:cNvPr>
          <p:cNvCxnSpPr/>
          <p:nvPr/>
        </p:nvCxnSpPr>
        <p:spPr>
          <a:xfrm>
            <a:off x="1721142" y="3691156"/>
            <a:ext cx="8749717" cy="0"/>
          </a:xfrm>
          <a:prstGeom prst="line">
            <a:avLst/>
          </a:prstGeom>
          <a:ln w="12700">
            <a:solidFill>
              <a:srgbClr val="BD4F19"/>
            </a:solidFill>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2A9C47F0-4EE6-4CA5-A683-680CD000F65D}"/>
              </a:ext>
            </a:extLst>
          </p:cNvPr>
          <p:cNvSpPr/>
          <p:nvPr/>
        </p:nvSpPr>
        <p:spPr>
          <a:xfrm>
            <a:off x="2083266" y="3872518"/>
            <a:ext cx="8025468" cy="646331"/>
          </a:xfrm>
          <a:prstGeom prst="rect">
            <a:avLst/>
          </a:prstGeom>
        </p:spPr>
        <p:txBody>
          <a:bodyPr wrap="square">
            <a:spAutoFit/>
          </a:bodyPr>
          <a:lstStyle/>
          <a:p>
            <a:pPr algn="ctr">
              <a:defRPr/>
            </a:pPr>
            <a:r>
              <a:rPr lang="en-US" altLang="en-US" dirty="0">
                <a:solidFill>
                  <a:schemeClr val="tx1">
                    <a:lumMod val="75000"/>
                    <a:lumOff val="25000"/>
                  </a:schemeClr>
                </a:solidFill>
                <a:latin typeface="Arial Narrow" pitchFamily="34" charset="0"/>
              </a:rPr>
              <a:t>Key Performance Indicators for Safety, Health, Environment &amp; Risk Management (SHERM): </a:t>
            </a:r>
          </a:p>
          <a:p>
            <a:pPr algn="ctr">
              <a:defRPr/>
            </a:pPr>
            <a:r>
              <a:rPr lang="en-US" altLang="en-US" dirty="0">
                <a:solidFill>
                  <a:schemeClr val="tx1">
                    <a:lumMod val="75000"/>
                    <a:lumOff val="25000"/>
                  </a:schemeClr>
                </a:solidFill>
                <a:latin typeface="Arial Narrow" pitchFamily="34" charset="0"/>
              </a:rPr>
              <a:t>Losses, Compliance, Finances, and Client Satisfaction</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9941" y="4700210"/>
            <a:ext cx="2889089" cy="1866761"/>
          </a:xfrm>
          <a:prstGeom prst="rect">
            <a:avLst/>
          </a:prstGeom>
        </p:spPr>
      </p:pic>
    </p:spTree>
    <p:extLst>
      <p:ext uri="{BB962C8B-B14F-4D97-AF65-F5344CB8AC3E}">
        <p14:creationId xmlns:p14="http://schemas.microsoft.com/office/powerpoint/2010/main" val="192641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9652696-13CB-42F7-96F2-EB5231347B1E}"/>
              </a:ext>
            </a:extLst>
          </p:cNvPr>
          <p:cNvSpPr>
            <a:spLocks noGrp="1"/>
          </p:cNvSpPr>
          <p:nvPr>
            <p:ph type="title"/>
          </p:nvPr>
        </p:nvSpPr>
        <p:spPr>
          <a:xfrm>
            <a:off x="1866900" y="436561"/>
            <a:ext cx="8458200" cy="1143000"/>
          </a:xfrm>
        </p:spPr>
        <p:txBody>
          <a:bodyPr/>
          <a:lstStyle/>
          <a:p>
            <a:pPr algn="ctr" eaLnBrk="1" hangingPunct="1"/>
            <a:r>
              <a:rPr lang="en-US" altLang="en-US" sz="1800" dirty="0">
                <a:latin typeface="+mn-lt"/>
              </a:rPr>
              <a:t>Workers’ Compensation Insurance Premium Experience Modifier for </a:t>
            </a:r>
            <a:br>
              <a:rPr lang="en-US" altLang="en-US" sz="1800" dirty="0">
                <a:latin typeface="+mn-lt"/>
              </a:rPr>
            </a:br>
            <a:r>
              <a:rPr lang="en-US" altLang="en-US" sz="1800" dirty="0">
                <a:latin typeface="+mn-lt"/>
              </a:rPr>
              <a:t>UT System Health Institutions Fiscal Years 03 to 22</a:t>
            </a:r>
            <a:br>
              <a:rPr lang="en-US" altLang="en-US" sz="1800" dirty="0">
                <a:latin typeface="+mn-lt"/>
              </a:rPr>
            </a:br>
            <a:r>
              <a:rPr lang="en-US" altLang="en-US" sz="1200" dirty="0">
                <a:latin typeface="+mn-lt"/>
              </a:rPr>
              <a:t>(premium rating based on a three year rolling average as compared to a baseline of 1.00)</a:t>
            </a:r>
          </a:p>
        </p:txBody>
      </p:sp>
      <p:graphicFrame>
        <p:nvGraphicFramePr>
          <p:cNvPr id="2" name="Object 3">
            <a:extLst>
              <a:ext uri="{FF2B5EF4-FFF2-40B4-BE49-F238E27FC236}">
                <a16:creationId xmlns:a16="http://schemas.microsoft.com/office/drawing/2014/main" id="{42173406-986E-4913-A631-3DB691CEFF05}"/>
              </a:ext>
            </a:extLst>
          </p:cNvPr>
          <p:cNvGraphicFramePr>
            <a:graphicFrameLocks noGrp="1" noChangeAspect="1"/>
          </p:cNvGraphicFramePr>
          <p:nvPr>
            <p:ph type="chart" idx="1"/>
            <p:extLst>
              <p:ext uri="{D42A27DB-BD31-4B8C-83A1-F6EECF244321}">
                <p14:modId xmlns:p14="http://schemas.microsoft.com/office/powerpoint/2010/main" val="1990030113"/>
              </p:ext>
            </p:extLst>
          </p:nvPr>
        </p:nvGraphicFramePr>
        <p:xfrm>
          <a:off x="569341" y="1379913"/>
          <a:ext cx="10627745" cy="4857375"/>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Text Box 4">
            <a:extLst>
              <a:ext uri="{FF2B5EF4-FFF2-40B4-BE49-F238E27FC236}">
                <a16:creationId xmlns:a16="http://schemas.microsoft.com/office/drawing/2014/main" id="{65F42D42-9E25-45CC-B8E5-8D8F65618BEE}"/>
              </a:ext>
            </a:extLst>
          </p:cNvPr>
          <p:cNvSpPr txBox="1">
            <a:spLocks noChangeArrowheads="1"/>
          </p:cNvSpPr>
          <p:nvPr/>
        </p:nvSpPr>
        <p:spPr bwMode="auto">
          <a:xfrm>
            <a:off x="9611120" y="4956856"/>
            <a:ext cx="13853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000" b="1" dirty="0">
                <a:solidFill>
                  <a:schemeClr val="accent3">
                    <a:lumMod val="75000"/>
                  </a:schemeClr>
                </a:solidFill>
              </a:rPr>
              <a:t>UTHealth Tyler (0.092</a:t>
            </a:r>
            <a:r>
              <a:rPr lang="en-US" altLang="en-US" sz="1000" b="1" dirty="0">
                <a:solidFill>
                  <a:srgbClr val="4F81BD">
                    <a:lumMod val="60000"/>
                    <a:lumOff val="40000"/>
                  </a:srgbClr>
                </a:solidFill>
              </a:rPr>
              <a:t>)</a:t>
            </a:r>
          </a:p>
        </p:txBody>
      </p:sp>
      <p:sp>
        <p:nvSpPr>
          <p:cNvPr id="26629" name="Text Box 5">
            <a:extLst>
              <a:ext uri="{FF2B5EF4-FFF2-40B4-BE49-F238E27FC236}">
                <a16:creationId xmlns:a16="http://schemas.microsoft.com/office/drawing/2014/main" id="{829A8AAF-0D51-4CCB-AB4A-E7CDE2DC4FA4}"/>
              </a:ext>
            </a:extLst>
          </p:cNvPr>
          <p:cNvSpPr txBox="1">
            <a:spLocks noChangeArrowheads="1"/>
          </p:cNvSpPr>
          <p:nvPr/>
        </p:nvSpPr>
        <p:spPr bwMode="auto">
          <a:xfrm>
            <a:off x="9611594" y="465502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solidFill>
                  <a:srgbClr val="7030A0"/>
                </a:solidFill>
              </a:rPr>
              <a:t>UTMB (0.133)</a:t>
            </a:r>
          </a:p>
        </p:txBody>
      </p:sp>
      <p:sp>
        <p:nvSpPr>
          <p:cNvPr id="26630" name="Text Box 6">
            <a:extLst>
              <a:ext uri="{FF2B5EF4-FFF2-40B4-BE49-F238E27FC236}">
                <a16:creationId xmlns:a16="http://schemas.microsoft.com/office/drawing/2014/main" id="{CCBE8B32-1935-46B4-B9DC-3B925A8D4D65}"/>
              </a:ext>
            </a:extLst>
          </p:cNvPr>
          <p:cNvSpPr txBox="1">
            <a:spLocks noChangeArrowheads="1"/>
          </p:cNvSpPr>
          <p:nvPr/>
        </p:nvSpPr>
        <p:spPr bwMode="auto">
          <a:xfrm>
            <a:off x="9612233" y="4810512"/>
            <a:ext cx="2364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solidFill>
                  <a:srgbClr val="00B0F0"/>
                </a:solidFill>
              </a:rPr>
              <a:t>UTHealth San Antonio (0.104)</a:t>
            </a:r>
          </a:p>
        </p:txBody>
      </p:sp>
      <p:sp>
        <p:nvSpPr>
          <p:cNvPr id="26631" name="Text Box 7">
            <a:extLst>
              <a:ext uri="{FF2B5EF4-FFF2-40B4-BE49-F238E27FC236}">
                <a16:creationId xmlns:a16="http://schemas.microsoft.com/office/drawing/2014/main" id="{9C752B01-1370-483C-A208-1C01313ACBA6}"/>
              </a:ext>
            </a:extLst>
          </p:cNvPr>
          <p:cNvSpPr txBox="1">
            <a:spLocks noChangeArrowheads="1"/>
          </p:cNvSpPr>
          <p:nvPr/>
        </p:nvSpPr>
        <p:spPr bwMode="auto">
          <a:xfrm>
            <a:off x="9602460" y="5091112"/>
            <a:ext cx="1109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solidFill>
                  <a:srgbClr val="FF0000"/>
                </a:solidFill>
              </a:rPr>
              <a:t>UTSWMCD (.086)</a:t>
            </a:r>
          </a:p>
        </p:txBody>
      </p:sp>
      <p:sp>
        <p:nvSpPr>
          <p:cNvPr id="26632" name="Text Box 9">
            <a:extLst>
              <a:ext uri="{FF2B5EF4-FFF2-40B4-BE49-F238E27FC236}">
                <a16:creationId xmlns:a16="http://schemas.microsoft.com/office/drawing/2014/main" id="{013D939C-F9A6-4ABA-8DC9-954D9A8F0280}"/>
              </a:ext>
            </a:extLst>
          </p:cNvPr>
          <p:cNvSpPr txBox="1">
            <a:spLocks noChangeArrowheads="1"/>
          </p:cNvSpPr>
          <p:nvPr/>
        </p:nvSpPr>
        <p:spPr bwMode="auto">
          <a:xfrm>
            <a:off x="9611120" y="5378406"/>
            <a:ext cx="11416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solidFill>
                  <a:srgbClr val="000066"/>
                </a:solidFill>
              </a:rPr>
              <a:t>UTMDACC (0.047)</a:t>
            </a:r>
          </a:p>
        </p:txBody>
      </p:sp>
      <p:sp>
        <p:nvSpPr>
          <p:cNvPr id="26633" name="Line 10">
            <a:extLst>
              <a:ext uri="{FF2B5EF4-FFF2-40B4-BE49-F238E27FC236}">
                <a16:creationId xmlns:a16="http://schemas.microsoft.com/office/drawing/2014/main" id="{56A3E9A6-1F2F-42FA-B4A7-CB2FCEEA04F6}"/>
              </a:ext>
            </a:extLst>
          </p:cNvPr>
          <p:cNvSpPr>
            <a:spLocks noChangeShapeType="1"/>
          </p:cNvSpPr>
          <p:nvPr/>
        </p:nvSpPr>
        <p:spPr bwMode="auto">
          <a:xfrm>
            <a:off x="1967356" y="2160589"/>
            <a:ext cx="0" cy="3609975"/>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Text Box 11">
            <a:extLst>
              <a:ext uri="{FF2B5EF4-FFF2-40B4-BE49-F238E27FC236}">
                <a16:creationId xmlns:a16="http://schemas.microsoft.com/office/drawing/2014/main" id="{B49ABFE5-F302-485D-9F83-3EDA463F47DF}"/>
              </a:ext>
            </a:extLst>
          </p:cNvPr>
          <p:cNvSpPr txBox="1">
            <a:spLocks noChangeArrowheads="1"/>
          </p:cNvSpPr>
          <p:nvPr/>
        </p:nvSpPr>
        <p:spPr bwMode="auto">
          <a:xfrm>
            <a:off x="1402036" y="1782526"/>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00" dirty="0">
                <a:solidFill>
                  <a:srgbClr val="777777"/>
                </a:solidFill>
                <a:latin typeface="Arial" panose="020B0604020202020204" pitchFamily="34" charset="0"/>
              </a:rPr>
              <a:t>Oversight by  SHERM</a:t>
            </a:r>
          </a:p>
        </p:txBody>
      </p:sp>
      <p:sp>
        <p:nvSpPr>
          <p:cNvPr id="26635" name="TextBox 11">
            <a:extLst>
              <a:ext uri="{FF2B5EF4-FFF2-40B4-BE49-F238E27FC236}">
                <a16:creationId xmlns:a16="http://schemas.microsoft.com/office/drawing/2014/main" id="{66B91FB8-F914-49A8-AB5F-1FC9CB493098}"/>
              </a:ext>
            </a:extLst>
          </p:cNvPr>
          <p:cNvSpPr txBox="1">
            <a:spLocks noChangeArrowheads="1"/>
          </p:cNvSpPr>
          <p:nvPr/>
        </p:nvSpPr>
        <p:spPr bwMode="auto">
          <a:xfrm>
            <a:off x="5715000" y="6248401"/>
            <a:ext cx="106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latin typeface="Arial" panose="020B0604020202020204" pitchFamily="34" charset="0"/>
              </a:rPr>
              <a:t>Fiscal Year</a:t>
            </a:r>
          </a:p>
        </p:txBody>
      </p:sp>
      <p:sp>
        <p:nvSpPr>
          <p:cNvPr id="26636" name="TextBox 1">
            <a:extLst>
              <a:ext uri="{FF2B5EF4-FFF2-40B4-BE49-F238E27FC236}">
                <a16:creationId xmlns:a16="http://schemas.microsoft.com/office/drawing/2014/main" id="{09E1A12B-439D-4F15-A96E-77DAE0C4BEFE}"/>
              </a:ext>
            </a:extLst>
          </p:cNvPr>
          <p:cNvSpPr txBox="1">
            <a:spLocks noChangeArrowheads="1"/>
          </p:cNvSpPr>
          <p:nvPr/>
        </p:nvSpPr>
        <p:spPr bwMode="auto">
          <a:xfrm>
            <a:off x="9599798" y="5221662"/>
            <a:ext cx="1672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dirty="0">
                <a:solidFill>
                  <a:srgbClr val="FF6600"/>
                </a:solidFill>
                <a:latin typeface="Arial" panose="020B0604020202020204" pitchFamily="34" charset="0"/>
              </a:rPr>
              <a:t>UTHealth Houston (.068)</a:t>
            </a:r>
          </a:p>
        </p:txBody>
      </p:sp>
      <p:sp>
        <p:nvSpPr>
          <p:cNvPr id="13" name="Rectangle 12">
            <a:extLst>
              <a:ext uri="{FF2B5EF4-FFF2-40B4-BE49-F238E27FC236}">
                <a16:creationId xmlns:a16="http://schemas.microsoft.com/office/drawing/2014/main" id="{DE38B478-58F5-49BC-80C7-46E3007511C2}"/>
              </a:ext>
            </a:extLst>
          </p:cNvPr>
          <p:cNvSpPr/>
          <p:nvPr/>
        </p:nvSpPr>
        <p:spPr>
          <a:xfrm>
            <a:off x="7906527" y="1782526"/>
            <a:ext cx="1664237" cy="369332"/>
          </a:xfrm>
          <a:prstGeom prst="rect">
            <a:avLst/>
          </a:prstGeom>
        </p:spPr>
        <p:txBody>
          <a:bodyPr wrap="none">
            <a:spAutoFit/>
          </a:bodyPr>
          <a:lstStyle/>
          <a:p>
            <a:pPr algn="ctr">
              <a:defRPr/>
            </a:pPr>
            <a:r>
              <a:rPr lang="en-US" sz="900" dirty="0">
                <a:solidFill>
                  <a:schemeClr val="bg1">
                    <a:lumMod val="50000"/>
                  </a:schemeClr>
                </a:solidFill>
              </a:rPr>
              <a:t>Medical Residents transitioned </a:t>
            </a:r>
          </a:p>
          <a:p>
            <a:pPr algn="ctr">
              <a:defRPr/>
            </a:pPr>
            <a:r>
              <a:rPr lang="en-US" sz="900" dirty="0">
                <a:solidFill>
                  <a:schemeClr val="bg1">
                    <a:lumMod val="50000"/>
                  </a:schemeClr>
                </a:solidFill>
              </a:rPr>
              <a:t>to become Employees</a:t>
            </a:r>
          </a:p>
        </p:txBody>
      </p:sp>
      <p:cxnSp>
        <p:nvCxnSpPr>
          <p:cNvPr id="14" name="Straight Connector 13">
            <a:extLst>
              <a:ext uri="{FF2B5EF4-FFF2-40B4-BE49-F238E27FC236}">
                <a16:creationId xmlns:a16="http://schemas.microsoft.com/office/drawing/2014/main" id="{B56D7734-497A-4E3C-BDFA-0B9B37C4DB72}"/>
              </a:ext>
            </a:extLst>
          </p:cNvPr>
          <p:cNvCxnSpPr>
            <a:cxnSpLocks/>
          </p:cNvCxnSpPr>
          <p:nvPr/>
        </p:nvCxnSpPr>
        <p:spPr>
          <a:xfrm>
            <a:off x="8738645" y="2143127"/>
            <a:ext cx="0" cy="362743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57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E65EAB5-DF0B-4D31-B3F0-A8360BFD7124}"/>
              </a:ext>
            </a:extLst>
          </p:cNvPr>
          <p:cNvSpPr>
            <a:spLocks noGrp="1"/>
          </p:cNvSpPr>
          <p:nvPr>
            <p:ph type="title"/>
          </p:nvPr>
        </p:nvSpPr>
        <p:spPr>
          <a:xfrm>
            <a:off x="1981200" y="76200"/>
            <a:ext cx="8229600" cy="1208088"/>
          </a:xfrm>
        </p:spPr>
        <p:txBody>
          <a:bodyPr/>
          <a:lstStyle/>
          <a:p>
            <a:pPr algn="ctr" eaLnBrk="1" hangingPunct="1"/>
            <a:r>
              <a:rPr lang="en-US" altLang="en-US" sz="2400" b="1" dirty="0">
                <a:latin typeface="+mn-lt"/>
              </a:rPr>
              <a:t>FY22 Retained Property Losses</a:t>
            </a:r>
            <a:br>
              <a:rPr lang="en-US" altLang="en-US" dirty="0">
                <a:latin typeface="+mn-lt"/>
              </a:rPr>
            </a:br>
            <a:endParaRPr lang="en-US" altLang="en-US" dirty="0">
              <a:latin typeface="+mn-lt"/>
            </a:endParaRPr>
          </a:p>
        </p:txBody>
      </p:sp>
      <p:sp>
        <p:nvSpPr>
          <p:cNvPr id="5" name="Text Placeholder 4">
            <a:extLst>
              <a:ext uri="{FF2B5EF4-FFF2-40B4-BE49-F238E27FC236}">
                <a16:creationId xmlns:a16="http://schemas.microsoft.com/office/drawing/2014/main" id="{598B0617-A236-4E4C-AEC3-573473CB0963}"/>
              </a:ext>
            </a:extLst>
          </p:cNvPr>
          <p:cNvSpPr>
            <a:spLocks noGrp="1"/>
          </p:cNvSpPr>
          <p:nvPr>
            <p:ph sz="half" idx="1"/>
          </p:nvPr>
        </p:nvSpPr>
        <p:spPr>
          <a:xfrm>
            <a:off x="939568" y="723900"/>
            <a:ext cx="4319819" cy="6172200"/>
          </a:xfrm>
        </p:spPr>
        <p:txBody>
          <a:bodyPr rtlCol="0">
            <a:normAutofit fontScale="92500" lnSpcReduction="10000"/>
          </a:bodyPr>
          <a:lstStyle/>
          <a:p>
            <a:pPr>
              <a:defRPr sz="1000"/>
            </a:pPr>
            <a:endParaRPr lang="en-US" sz="1000" dirty="0">
              <a:solidFill>
                <a:srgbClr val="000000"/>
              </a:solidFill>
              <a:cs typeface="Arial"/>
            </a:endParaRPr>
          </a:p>
          <a:p>
            <a:pPr>
              <a:buFont typeface="Wingdings" pitchFamily="2" charset="2"/>
              <a:buChar char="§"/>
              <a:defRPr sz="1000"/>
            </a:pPr>
            <a:r>
              <a:rPr lang="en-US" sz="1300" b="1" dirty="0">
                <a:solidFill>
                  <a:srgbClr val="000000"/>
                </a:solidFill>
                <a:cs typeface="Arial"/>
              </a:rPr>
              <a:t>Notable Retained Losses (inclusive of insurance deductibles)</a:t>
            </a:r>
          </a:p>
          <a:p>
            <a:pPr marL="457200" lvl="1" indent="0">
              <a:buNone/>
              <a:defRPr sz="1000"/>
            </a:pPr>
            <a:endParaRPr lang="en-US" sz="1050" b="1" dirty="0">
              <a:solidFill>
                <a:srgbClr val="000000"/>
              </a:solidFill>
              <a:cs typeface="Arial"/>
            </a:endParaRPr>
          </a:p>
          <a:p>
            <a:pPr>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None/>
              <a:defRPr sz="1000"/>
            </a:pPr>
            <a:endParaRPr lang="en-US" sz="1050" dirty="0">
              <a:solidFill>
                <a:srgbClr val="000000"/>
              </a:solidFill>
              <a:cs typeface="Arial"/>
            </a:endParaRPr>
          </a:p>
          <a:p>
            <a:pPr>
              <a:buFont typeface="Wingdings" pitchFamily="2" charset="2"/>
              <a:buChar char="§"/>
              <a:defRPr sz="1000"/>
            </a:pPr>
            <a:r>
              <a:rPr lang="en-US" sz="1400" b="1" dirty="0">
                <a:solidFill>
                  <a:srgbClr val="000000"/>
                </a:solidFill>
                <a:cs typeface="Arial"/>
              </a:rPr>
              <a:t>Losses incurred and covered by third party</a:t>
            </a:r>
          </a:p>
          <a:p>
            <a:pPr lvl="1">
              <a:defRPr sz="1000"/>
            </a:pPr>
            <a:r>
              <a:rPr lang="en-US" sz="1400" dirty="0">
                <a:solidFill>
                  <a:srgbClr val="000000"/>
                </a:solidFill>
                <a:cs typeface="Arial"/>
              </a:rPr>
              <a:t>Water-------------4/2022    $500</a:t>
            </a:r>
          </a:p>
          <a:p>
            <a:pPr lvl="1">
              <a:defRPr sz="1000"/>
            </a:pPr>
            <a:r>
              <a:rPr lang="en-US" sz="1400" dirty="0">
                <a:solidFill>
                  <a:srgbClr val="000000"/>
                </a:solidFill>
                <a:cs typeface="Arial"/>
              </a:rPr>
              <a:t>Auto---------------7/2022    $1,960</a:t>
            </a:r>
          </a:p>
          <a:p>
            <a:pPr marL="457200" lvl="1" indent="0">
              <a:buNone/>
              <a:defRPr sz="1000"/>
            </a:pPr>
            <a:endParaRPr lang="en-US" sz="1400" dirty="0">
              <a:solidFill>
                <a:srgbClr val="000000"/>
              </a:solidFill>
              <a:cs typeface="Arial"/>
            </a:endParaRPr>
          </a:p>
          <a:p>
            <a:pPr>
              <a:buFont typeface="Wingdings" pitchFamily="2" charset="2"/>
              <a:buChar char="§"/>
              <a:defRPr sz="1000"/>
            </a:pPr>
            <a:r>
              <a:rPr lang="en-US" sz="1400" b="1" dirty="0">
                <a:solidFill>
                  <a:srgbClr val="000000"/>
                </a:solidFill>
                <a:cs typeface="Arial"/>
              </a:rPr>
              <a:t>Losses incurred and covered by UTS insurance</a:t>
            </a:r>
          </a:p>
          <a:p>
            <a:pPr lvl="1">
              <a:buFont typeface="Wingdings" pitchFamily="2" charset="2"/>
              <a:buChar char="§"/>
              <a:defRPr sz="1000"/>
            </a:pPr>
            <a:r>
              <a:rPr lang="en-US" sz="1400" dirty="0">
                <a:solidFill>
                  <a:srgbClr val="000000"/>
                </a:solidFill>
                <a:cs typeface="Arial"/>
              </a:rPr>
              <a:t>Auto-------------9/2021     $7,654</a:t>
            </a:r>
          </a:p>
          <a:p>
            <a:pPr lvl="1">
              <a:buFont typeface="Wingdings" pitchFamily="2" charset="2"/>
              <a:buChar char="§"/>
              <a:defRPr sz="1000"/>
            </a:pPr>
            <a:r>
              <a:rPr lang="en-US" sz="1400" dirty="0">
                <a:solidFill>
                  <a:srgbClr val="000000"/>
                </a:solidFill>
                <a:cs typeface="Arial"/>
              </a:rPr>
              <a:t>Auto------------11/2021    $1,446</a:t>
            </a:r>
          </a:p>
          <a:p>
            <a:pPr lvl="1">
              <a:buFont typeface="Wingdings" pitchFamily="2" charset="2"/>
              <a:buChar char="§"/>
              <a:defRPr sz="1000"/>
            </a:pPr>
            <a:endParaRPr lang="en-US" sz="1400" dirty="0">
              <a:solidFill>
                <a:srgbClr val="000000"/>
              </a:solidFill>
              <a:cs typeface="Arial"/>
            </a:endParaRPr>
          </a:p>
          <a:p>
            <a:pPr marL="457200" lvl="1" indent="0">
              <a:buNone/>
              <a:defRPr sz="1000"/>
            </a:pPr>
            <a:endParaRPr lang="en-US" sz="800" dirty="0">
              <a:solidFill>
                <a:srgbClr val="000000"/>
              </a:solidFill>
              <a:cs typeface="Arial"/>
            </a:endParaRPr>
          </a:p>
          <a:p>
            <a:pPr lvl="1">
              <a:buFont typeface="Wingdings" pitchFamily="2" charset="2"/>
              <a:buChar char="§"/>
              <a:defRPr sz="1000"/>
            </a:pPr>
            <a:endParaRPr lang="en-US" sz="650" dirty="0">
              <a:solidFill>
                <a:srgbClr val="000000"/>
              </a:solidFill>
              <a:cs typeface="Arial"/>
            </a:endParaRPr>
          </a:p>
          <a:p>
            <a:pPr>
              <a:defRPr sz="1000"/>
            </a:pPr>
            <a:endParaRPr lang="en-US" sz="1050" dirty="0">
              <a:solidFill>
                <a:srgbClr val="000000"/>
              </a:solidFill>
              <a:cs typeface="Arial"/>
            </a:endParaRPr>
          </a:p>
          <a:p>
            <a:pPr>
              <a:defRPr sz="1000"/>
            </a:pPr>
            <a:endParaRPr lang="en-US" sz="1000" b="1" dirty="0">
              <a:solidFill>
                <a:srgbClr val="000000"/>
              </a:solidFill>
              <a:cs typeface="Arial"/>
            </a:endParaRPr>
          </a:p>
          <a:p>
            <a:pPr>
              <a:defRPr sz="1000"/>
            </a:pPr>
            <a:endParaRPr lang="en-US" sz="1050" dirty="0">
              <a:solidFill>
                <a:srgbClr val="000000"/>
              </a:solidFill>
              <a:cs typeface="Arial"/>
            </a:endParaRPr>
          </a:p>
          <a:p>
            <a:pPr>
              <a:defRPr/>
            </a:pPr>
            <a:endParaRPr lang="en-US" dirty="0"/>
          </a:p>
        </p:txBody>
      </p:sp>
      <p:graphicFrame>
        <p:nvGraphicFramePr>
          <p:cNvPr id="27653" name="Chart 2">
            <a:extLst>
              <a:ext uri="{FF2B5EF4-FFF2-40B4-BE49-F238E27FC236}">
                <a16:creationId xmlns:a16="http://schemas.microsoft.com/office/drawing/2014/main" id="{AF118245-49A4-4622-8413-01B1A0441BB6}"/>
              </a:ext>
            </a:extLst>
          </p:cNvPr>
          <p:cNvGraphicFramePr>
            <a:graphicFrameLocks/>
          </p:cNvGraphicFramePr>
          <p:nvPr>
            <p:extLst/>
          </p:nvPr>
        </p:nvGraphicFramePr>
        <p:xfrm>
          <a:off x="6919509" y="945455"/>
          <a:ext cx="4449762" cy="4965700"/>
        </p:xfrm>
        <a:graphic>
          <a:graphicData uri="http://schemas.openxmlformats.org/presentationml/2006/ole">
            <mc:AlternateContent xmlns:mc="http://schemas.openxmlformats.org/markup-compatibility/2006">
              <mc:Choice xmlns:v="urn:schemas-microsoft-com:vml" Requires="v">
                <p:oleObj spid="_x0000_s10278" name="Worksheet" r:id="rId3" imgW="4448287" imgH="4962492" progId="Excel.Sheet.8">
                  <p:embed/>
                </p:oleObj>
              </mc:Choice>
              <mc:Fallback>
                <p:oleObj name="Worksheet" r:id="rId3" imgW="4448287" imgH="4962492" progId="Excel.Sheet.8">
                  <p:embed/>
                  <p:pic>
                    <p:nvPicPr>
                      <p:cNvPr id="27653" name="Chart 2">
                        <a:extLst>
                          <a:ext uri="{FF2B5EF4-FFF2-40B4-BE49-F238E27FC236}">
                            <a16:creationId xmlns:a16="http://schemas.microsoft.com/office/drawing/2014/main" id="{AF118245-49A4-4622-8413-01B1A0441BB6}"/>
                          </a:ext>
                        </a:extLst>
                      </p:cNvPr>
                      <p:cNvPicPr>
                        <a:picLocks noChangeArrowheads="1"/>
                      </p:cNvPicPr>
                      <p:nvPr/>
                    </p:nvPicPr>
                    <p:blipFill>
                      <a:blip r:embed="rId4"/>
                      <a:srcRect/>
                      <a:stretch>
                        <a:fillRect/>
                      </a:stretch>
                    </p:blipFill>
                    <p:spPr bwMode="auto">
                      <a:xfrm>
                        <a:off x="6919509" y="945455"/>
                        <a:ext cx="4449762"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79248D57-DCBC-4221-B556-F757D0459642}"/>
              </a:ext>
            </a:extLst>
          </p:cNvPr>
          <p:cNvCxnSpPr/>
          <p:nvPr/>
        </p:nvCxnSpPr>
        <p:spPr>
          <a:xfrm rot="5400000">
            <a:off x="3070356" y="3544078"/>
            <a:ext cx="579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55" name="Rectangle 10">
            <a:extLst>
              <a:ext uri="{FF2B5EF4-FFF2-40B4-BE49-F238E27FC236}">
                <a16:creationId xmlns:a16="http://schemas.microsoft.com/office/drawing/2014/main" id="{B947691C-F9F0-453A-8676-B6678F8A75B6}"/>
              </a:ext>
            </a:extLst>
          </p:cNvPr>
          <p:cNvSpPr>
            <a:spLocks noChangeArrowheads="1"/>
          </p:cNvSpPr>
          <p:nvPr/>
        </p:nvSpPr>
        <p:spPr bwMode="auto">
          <a:xfrm>
            <a:off x="7215188" y="2557464"/>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solidFill>
                <a:srgbClr val="000000"/>
              </a:solidFill>
              <a:latin typeface="Arial" panose="020B0604020202020204" pitchFamily="34" charset="0"/>
            </a:endParaRPr>
          </a:p>
        </p:txBody>
      </p:sp>
      <p:graphicFrame>
        <p:nvGraphicFramePr>
          <p:cNvPr id="11" name="Table 10">
            <a:extLst>
              <a:ext uri="{FF2B5EF4-FFF2-40B4-BE49-F238E27FC236}">
                <a16:creationId xmlns:a16="http://schemas.microsoft.com/office/drawing/2014/main" id="{B78A903B-21A2-48BB-A2F4-4CC4F45751EF}"/>
              </a:ext>
            </a:extLst>
          </p:cNvPr>
          <p:cNvGraphicFramePr>
            <a:graphicFrameLocks noGrp="1"/>
          </p:cNvGraphicFramePr>
          <p:nvPr>
            <p:extLst>
              <p:ext uri="{D42A27DB-BD31-4B8C-83A1-F6EECF244321}">
                <p14:modId xmlns:p14="http://schemas.microsoft.com/office/powerpoint/2010/main" val="3896942799"/>
              </p:ext>
            </p:extLst>
          </p:nvPr>
        </p:nvGraphicFramePr>
        <p:xfrm>
          <a:off x="1225882" y="1284288"/>
          <a:ext cx="3511552" cy="3170674"/>
        </p:xfrm>
        <a:graphic>
          <a:graphicData uri="http://schemas.openxmlformats.org/drawingml/2006/table">
            <a:tbl>
              <a:tblPr firstRow="1" bandRow="1">
                <a:tableStyleId>{5C22544A-7EE6-4342-B048-85BDC9FD1C3A}</a:tableStyleId>
              </a:tblPr>
              <a:tblGrid>
                <a:gridCol w="877888">
                  <a:extLst>
                    <a:ext uri="{9D8B030D-6E8A-4147-A177-3AD203B41FA5}">
                      <a16:colId xmlns:a16="http://schemas.microsoft.com/office/drawing/2014/main" val="20000"/>
                    </a:ext>
                  </a:extLst>
                </a:gridCol>
                <a:gridCol w="877888">
                  <a:extLst>
                    <a:ext uri="{9D8B030D-6E8A-4147-A177-3AD203B41FA5}">
                      <a16:colId xmlns:a16="http://schemas.microsoft.com/office/drawing/2014/main" val="20001"/>
                    </a:ext>
                  </a:extLst>
                </a:gridCol>
                <a:gridCol w="877888">
                  <a:extLst>
                    <a:ext uri="{9D8B030D-6E8A-4147-A177-3AD203B41FA5}">
                      <a16:colId xmlns:a16="http://schemas.microsoft.com/office/drawing/2014/main" val="20002"/>
                    </a:ext>
                  </a:extLst>
                </a:gridCol>
                <a:gridCol w="877888">
                  <a:extLst>
                    <a:ext uri="{9D8B030D-6E8A-4147-A177-3AD203B41FA5}">
                      <a16:colId xmlns:a16="http://schemas.microsoft.com/office/drawing/2014/main" val="20003"/>
                    </a:ext>
                  </a:extLst>
                </a:gridCol>
              </a:tblGrid>
              <a:tr h="243899">
                <a:tc>
                  <a:txBody>
                    <a:bodyPr/>
                    <a:lstStyle/>
                    <a:p>
                      <a:pPr algn="ctr"/>
                      <a:r>
                        <a:rPr lang="en-US" sz="1000" dirty="0"/>
                        <a:t>Type</a:t>
                      </a:r>
                    </a:p>
                  </a:txBody>
                  <a:tcPr marT="45725" marB="45725"/>
                </a:tc>
                <a:tc>
                  <a:txBody>
                    <a:bodyPr/>
                    <a:lstStyle/>
                    <a:p>
                      <a:pPr algn="ctr"/>
                      <a:r>
                        <a:rPr lang="en-US" sz="1000" dirty="0"/>
                        <a:t>Location</a:t>
                      </a:r>
                    </a:p>
                  </a:txBody>
                  <a:tcPr marT="45725" marB="45725"/>
                </a:tc>
                <a:tc>
                  <a:txBody>
                    <a:bodyPr/>
                    <a:lstStyle/>
                    <a:p>
                      <a:pPr algn="ctr"/>
                      <a:r>
                        <a:rPr lang="en-US" sz="1000" dirty="0"/>
                        <a:t>Date</a:t>
                      </a:r>
                    </a:p>
                  </a:txBody>
                  <a:tcPr marT="45725" marB="45725"/>
                </a:tc>
                <a:tc>
                  <a:txBody>
                    <a:bodyPr/>
                    <a:lstStyle/>
                    <a:p>
                      <a:pPr algn="ctr"/>
                      <a:r>
                        <a:rPr lang="en-US" sz="1000" dirty="0"/>
                        <a:t>Cost</a:t>
                      </a:r>
                    </a:p>
                  </a:txBody>
                  <a:tcPr marT="45725" marB="45725"/>
                </a:tc>
                <a:extLst>
                  <a:ext uri="{0D108BD9-81ED-4DB2-BD59-A6C34878D82A}">
                    <a16:rowId xmlns:a16="http://schemas.microsoft.com/office/drawing/2014/main" val="10000"/>
                  </a:ext>
                </a:extLst>
              </a:tr>
              <a:tr h="243886">
                <a:tc>
                  <a:txBody>
                    <a:bodyPr/>
                    <a:lstStyle/>
                    <a:p>
                      <a:pPr algn="ctr"/>
                      <a:r>
                        <a:rPr lang="en-US" sz="1000" dirty="0"/>
                        <a:t>Auto</a:t>
                      </a:r>
                    </a:p>
                  </a:txBody>
                  <a:tcPr marT="45725" marB="45725"/>
                </a:tc>
                <a:tc>
                  <a:txBody>
                    <a:bodyPr/>
                    <a:lstStyle/>
                    <a:p>
                      <a:pPr algn="ctr"/>
                      <a:r>
                        <a:rPr lang="en-US" sz="1000" dirty="0"/>
                        <a:t>Field</a:t>
                      </a:r>
                    </a:p>
                  </a:txBody>
                  <a:tcPr marT="45725" marB="45725"/>
                </a:tc>
                <a:tc>
                  <a:txBody>
                    <a:bodyPr/>
                    <a:lstStyle/>
                    <a:p>
                      <a:pPr algn="ctr"/>
                      <a:r>
                        <a:rPr lang="en-US" sz="1000" dirty="0"/>
                        <a:t>9/9/21</a:t>
                      </a:r>
                    </a:p>
                  </a:txBody>
                  <a:tcPr marT="45725" marB="45725"/>
                </a:tc>
                <a:tc>
                  <a:txBody>
                    <a:bodyPr/>
                    <a:lstStyle/>
                    <a:p>
                      <a:pPr algn="r"/>
                      <a:r>
                        <a:rPr lang="en-US" sz="1000" dirty="0"/>
                        <a:t>$1,000</a:t>
                      </a:r>
                    </a:p>
                  </a:txBody>
                  <a:tcPr marT="45725" marB="45725"/>
                </a:tc>
                <a:extLst>
                  <a:ext uri="{0D108BD9-81ED-4DB2-BD59-A6C34878D82A}">
                    <a16:rowId xmlns:a16="http://schemas.microsoft.com/office/drawing/2014/main" val="10001"/>
                  </a:ext>
                </a:extLst>
              </a:tr>
              <a:tr h="243899">
                <a:tc>
                  <a:txBody>
                    <a:bodyPr/>
                    <a:lstStyle/>
                    <a:p>
                      <a:pPr algn="ctr"/>
                      <a:r>
                        <a:rPr lang="en-US" sz="1000" dirty="0"/>
                        <a:t>Hurricane</a:t>
                      </a:r>
                    </a:p>
                  </a:txBody>
                  <a:tcPr marT="45725" marB="45725"/>
                </a:tc>
                <a:tc>
                  <a:txBody>
                    <a:bodyPr/>
                    <a:lstStyle/>
                    <a:p>
                      <a:pPr algn="ctr"/>
                      <a:r>
                        <a:rPr lang="en-US" sz="1000" dirty="0"/>
                        <a:t>HCPC</a:t>
                      </a:r>
                    </a:p>
                  </a:txBody>
                  <a:tcPr marT="45725" marB="45725"/>
                </a:tc>
                <a:tc>
                  <a:txBody>
                    <a:bodyPr/>
                    <a:lstStyle/>
                    <a:p>
                      <a:pPr algn="ctr"/>
                      <a:r>
                        <a:rPr lang="en-US" sz="1000" dirty="0"/>
                        <a:t>9/14/21</a:t>
                      </a:r>
                    </a:p>
                  </a:txBody>
                  <a:tcPr marT="45725" marB="45725"/>
                </a:tc>
                <a:tc>
                  <a:txBody>
                    <a:bodyPr/>
                    <a:lstStyle/>
                    <a:p>
                      <a:pPr algn="r"/>
                      <a:r>
                        <a:rPr lang="en-US" sz="1000" dirty="0"/>
                        <a:t>$10,000</a:t>
                      </a:r>
                    </a:p>
                  </a:txBody>
                  <a:tcPr marT="45725" marB="45725"/>
                </a:tc>
                <a:extLst>
                  <a:ext uri="{0D108BD9-81ED-4DB2-BD59-A6C34878D82A}">
                    <a16:rowId xmlns:a16="http://schemas.microsoft.com/office/drawing/2014/main" val="10002"/>
                  </a:ext>
                </a:extLst>
              </a:tr>
              <a:tr h="243899">
                <a:tc>
                  <a:txBody>
                    <a:bodyPr/>
                    <a:lstStyle/>
                    <a:p>
                      <a:pPr algn="ctr"/>
                      <a:r>
                        <a:rPr lang="en-US" sz="1000" dirty="0"/>
                        <a:t>Water</a:t>
                      </a:r>
                    </a:p>
                  </a:txBody>
                  <a:tcPr marT="45725" marB="45725"/>
                </a:tc>
                <a:tc>
                  <a:txBody>
                    <a:bodyPr/>
                    <a:lstStyle/>
                    <a:p>
                      <a:pPr algn="ctr"/>
                      <a:r>
                        <a:rPr lang="en-US" sz="1000" dirty="0"/>
                        <a:t>MSB</a:t>
                      </a:r>
                    </a:p>
                  </a:txBody>
                  <a:tcPr marT="45725" marB="45725"/>
                </a:tc>
                <a:tc>
                  <a:txBody>
                    <a:bodyPr/>
                    <a:lstStyle/>
                    <a:p>
                      <a:pPr algn="ctr"/>
                      <a:r>
                        <a:rPr lang="en-US" sz="1000" dirty="0"/>
                        <a:t>9/27/21</a:t>
                      </a:r>
                    </a:p>
                  </a:txBody>
                  <a:tcPr marT="45725" marB="45725"/>
                </a:tc>
                <a:tc>
                  <a:txBody>
                    <a:bodyPr/>
                    <a:lstStyle/>
                    <a:p>
                      <a:pPr algn="r"/>
                      <a:r>
                        <a:rPr lang="en-US" sz="1000" dirty="0"/>
                        <a:t>$250</a:t>
                      </a:r>
                    </a:p>
                  </a:txBody>
                  <a:tcPr marT="45725" marB="45725"/>
                </a:tc>
                <a:extLst>
                  <a:ext uri="{0D108BD9-81ED-4DB2-BD59-A6C34878D82A}">
                    <a16:rowId xmlns:a16="http://schemas.microsoft.com/office/drawing/2014/main" val="3424379863"/>
                  </a:ext>
                </a:extLst>
              </a:tr>
              <a:tr h="243899">
                <a:tc>
                  <a:txBody>
                    <a:bodyPr/>
                    <a:lstStyle/>
                    <a:p>
                      <a:pPr algn="ctr"/>
                      <a:r>
                        <a:rPr lang="en-US" sz="1000" dirty="0"/>
                        <a:t>Auto</a:t>
                      </a:r>
                    </a:p>
                  </a:txBody>
                  <a:tcPr marT="45725" marB="45725"/>
                </a:tc>
                <a:tc>
                  <a:txBody>
                    <a:bodyPr/>
                    <a:lstStyle/>
                    <a:p>
                      <a:pPr algn="ctr"/>
                      <a:r>
                        <a:rPr lang="en-US" sz="1000" dirty="0"/>
                        <a:t>Field</a:t>
                      </a:r>
                    </a:p>
                  </a:txBody>
                  <a:tcPr marT="45725" marB="45725"/>
                </a:tc>
                <a:tc>
                  <a:txBody>
                    <a:bodyPr/>
                    <a:lstStyle/>
                    <a:p>
                      <a:pPr algn="ctr"/>
                      <a:r>
                        <a:rPr lang="en-US" sz="1000" dirty="0"/>
                        <a:t>11/10/21</a:t>
                      </a:r>
                    </a:p>
                  </a:txBody>
                  <a:tcPr marT="45725" marB="45725"/>
                </a:tc>
                <a:tc>
                  <a:txBody>
                    <a:bodyPr/>
                    <a:lstStyle/>
                    <a:p>
                      <a:pPr algn="r"/>
                      <a:r>
                        <a:rPr lang="en-US" sz="1000" dirty="0"/>
                        <a:t>$1,000</a:t>
                      </a:r>
                    </a:p>
                  </a:txBody>
                  <a:tcPr marT="45725" marB="45725"/>
                </a:tc>
                <a:extLst>
                  <a:ext uri="{0D108BD9-81ED-4DB2-BD59-A6C34878D82A}">
                    <a16:rowId xmlns:a16="http://schemas.microsoft.com/office/drawing/2014/main" val="1153992286"/>
                  </a:ext>
                </a:extLst>
              </a:tr>
              <a:tr h="243899">
                <a:tc>
                  <a:txBody>
                    <a:bodyPr/>
                    <a:lstStyle/>
                    <a:p>
                      <a:pPr algn="ctr"/>
                      <a:r>
                        <a:rPr lang="en-US" sz="1000" dirty="0"/>
                        <a:t>Water</a:t>
                      </a:r>
                    </a:p>
                  </a:txBody>
                  <a:tcPr marT="45725" marB="45725"/>
                </a:tc>
                <a:tc>
                  <a:txBody>
                    <a:bodyPr/>
                    <a:lstStyle/>
                    <a:p>
                      <a:pPr algn="ctr"/>
                      <a:r>
                        <a:rPr lang="en-US" sz="1000" dirty="0"/>
                        <a:t>OCB</a:t>
                      </a:r>
                    </a:p>
                  </a:txBody>
                  <a:tcPr marT="45725" marB="45725"/>
                </a:tc>
                <a:tc>
                  <a:txBody>
                    <a:bodyPr/>
                    <a:lstStyle/>
                    <a:p>
                      <a:pPr algn="ctr"/>
                      <a:r>
                        <a:rPr lang="en-US" sz="1000" dirty="0"/>
                        <a:t>12/9/21</a:t>
                      </a:r>
                    </a:p>
                  </a:txBody>
                  <a:tcPr marT="45725" marB="45725"/>
                </a:tc>
                <a:tc>
                  <a:txBody>
                    <a:bodyPr/>
                    <a:lstStyle/>
                    <a:p>
                      <a:pPr algn="r"/>
                      <a:r>
                        <a:rPr lang="en-US" sz="1000" dirty="0"/>
                        <a:t>$200</a:t>
                      </a:r>
                    </a:p>
                  </a:txBody>
                  <a:tcPr marT="45725" marB="45725"/>
                </a:tc>
                <a:extLst>
                  <a:ext uri="{0D108BD9-81ED-4DB2-BD59-A6C34878D82A}">
                    <a16:rowId xmlns:a16="http://schemas.microsoft.com/office/drawing/2014/main" val="10003"/>
                  </a:ext>
                </a:extLst>
              </a:tr>
              <a:tr h="243899">
                <a:tc>
                  <a:txBody>
                    <a:bodyPr/>
                    <a:lstStyle/>
                    <a:p>
                      <a:pPr algn="ctr"/>
                      <a:r>
                        <a:rPr lang="en-US" sz="1000" dirty="0"/>
                        <a:t>Auto*</a:t>
                      </a:r>
                    </a:p>
                  </a:txBody>
                  <a:tcPr marT="45725" marB="45725"/>
                </a:tc>
                <a:tc>
                  <a:txBody>
                    <a:bodyPr/>
                    <a:lstStyle/>
                    <a:p>
                      <a:pPr algn="ctr"/>
                      <a:r>
                        <a:rPr lang="en-US" sz="1000" dirty="0"/>
                        <a:t>Field</a:t>
                      </a:r>
                    </a:p>
                  </a:txBody>
                  <a:tcPr marT="45725" marB="45725"/>
                </a:tc>
                <a:tc>
                  <a:txBody>
                    <a:bodyPr/>
                    <a:lstStyle/>
                    <a:p>
                      <a:pPr algn="ctr"/>
                      <a:r>
                        <a:rPr lang="en-US" sz="1000" dirty="0"/>
                        <a:t>12/20/21</a:t>
                      </a:r>
                    </a:p>
                  </a:txBody>
                  <a:tcPr marT="45725" marB="45725"/>
                </a:tc>
                <a:tc>
                  <a:txBody>
                    <a:bodyPr/>
                    <a:lstStyle/>
                    <a:p>
                      <a:pPr algn="r"/>
                      <a:r>
                        <a:rPr lang="en-US" sz="1000" dirty="0"/>
                        <a:t>$116,000</a:t>
                      </a:r>
                    </a:p>
                  </a:txBody>
                  <a:tcPr marT="45725" marB="45725"/>
                </a:tc>
                <a:extLst>
                  <a:ext uri="{0D108BD9-81ED-4DB2-BD59-A6C34878D82A}">
                    <a16:rowId xmlns:a16="http://schemas.microsoft.com/office/drawing/2014/main" val="10004"/>
                  </a:ext>
                </a:extLst>
              </a:tr>
              <a:tr h="243899">
                <a:tc>
                  <a:txBody>
                    <a:bodyPr/>
                    <a:lstStyle/>
                    <a:p>
                      <a:pPr algn="ctr"/>
                      <a:r>
                        <a:rPr lang="en-US" sz="1000" dirty="0"/>
                        <a:t>Water</a:t>
                      </a:r>
                    </a:p>
                  </a:txBody>
                  <a:tcPr marT="45725" marB="45725"/>
                </a:tc>
                <a:tc>
                  <a:txBody>
                    <a:bodyPr/>
                    <a:lstStyle/>
                    <a:p>
                      <a:pPr algn="ctr"/>
                      <a:r>
                        <a:rPr lang="en-US" sz="1000" dirty="0"/>
                        <a:t>MSB</a:t>
                      </a:r>
                    </a:p>
                  </a:txBody>
                  <a:tcPr marT="45725" marB="45725"/>
                </a:tc>
                <a:tc>
                  <a:txBody>
                    <a:bodyPr/>
                    <a:lstStyle/>
                    <a:p>
                      <a:pPr algn="ctr"/>
                      <a:r>
                        <a:rPr lang="en-US" sz="1000" dirty="0"/>
                        <a:t>1/18/22</a:t>
                      </a:r>
                    </a:p>
                  </a:txBody>
                  <a:tcPr marT="45725" marB="45725"/>
                </a:tc>
                <a:tc>
                  <a:txBody>
                    <a:bodyPr/>
                    <a:lstStyle/>
                    <a:p>
                      <a:pPr algn="r"/>
                      <a:r>
                        <a:rPr lang="en-US" sz="1000" dirty="0"/>
                        <a:t>$500</a:t>
                      </a:r>
                    </a:p>
                  </a:txBody>
                  <a:tcPr marT="45725" marB="45725"/>
                </a:tc>
                <a:extLst>
                  <a:ext uri="{0D108BD9-81ED-4DB2-BD59-A6C34878D82A}">
                    <a16:rowId xmlns:a16="http://schemas.microsoft.com/office/drawing/2014/main" val="10005"/>
                  </a:ext>
                </a:extLst>
              </a:tr>
              <a:tr h="243899">
                <a:tc>
                  <a:txBody>
                    <a:bodyPr/>
                    <a:lstStyle/>
                    <a:p>
                      <a:pPr algn="ctr"/>
                      <a:r>
                        <a:rPr lang="en-US" sz="1000" dirty="0"/>
                        <a:t>Water</a:t>
                      </a:r>
                    </a:p>
                  </a:txBody>
                  <a:tcPr marT="45725" marB="45725"/>
                </a:tc>
                <a:tc>
                  <a:txBody>
                    <a:bodyPr/>
                    <a:lstStyle/>
                    <a:p>
                      <a:pPr algn="ctr"/>
                      <a:r>
                        <a:rPr lang="en-US" sz="1000" dirty="0"/>
                        <a:t>MSB</a:t>
                      </a:r>
                    </a:p>
                  </a:txBody>
                  <a:tcPr marT="45725" marB="45725"/>
                </a:tc>
                <a:tc>
                  <a:txBody>
                    <a:bodyPr/>
                    <a:lstStyle/>
                    <a:p>
                      <a:pPr algn="ctr"/>
                      <a:r>
                        <a:rPr lang="en-US" sz="1000" dirty="0"/>
                        <a:t>4/13/22</a:t>
                      </a:r>
                    </a:p>
                  </a:txBody>
                  <a:tcPr marT="45725" marB="45725"/>
                </a:tc>
                <a:tc>
                  <a:txBody>
                    <a:bodyPr/>
                    <a:lstStyle/>
                    <a:p>
                      <a:pPr algn="r"/>
                      <a:r>
                        <a:rPr lang="en-US" sz="1000" dirty="0"/>
                        <a:t>$500</a:t>
                      </a:r>
                    </a:p>
                  </a:txBody>
                  <a:tcPr marT="45725" marB="45725"/>
                </a:tc>
                <a:extLst>
                  <a:ext uri="{0D108BD9-81ED-4DB2-BD59-A6C34878D82A}">
                    <a16:rowId xmlns:a16="http://schemas.microsoft.com/office/drawing/2014/main" val="10009"/>
                  </a:ext>
                </a:extLst>
              </a:tr>
              <a:tr h="243899">
                <a:tc>
                  <a:txBody>
                    <a:bodyPr/>
                    <a:lstStyle/>
                    <a:p>
                      <a:pPr algn="ctr"/>
                      <a:r>
                        <a:rPr lang="en-US" sz="1000" dirty="0"/>
                        <a:t>Mold</a:t>
                      </a:r>
                    </a:p>
                  </a:txBody>
                  <a:tcPr marT="45725" marB="45725"/>
                </a:tc>
                <a:tc>
                  <a:txBody>
                    <a:bodyPr/>
                    <a:lstStyle/>
                    <a:p>
                      <a:pPr algn="ctr"/>
                      <a:r>
                        <a:rPr lang="en-US" sz="1000" dirty="0"/>
                        <a:t>UCT</a:t>
                      </a:r>
                    </a:p>
                  </a:txBody>
                  <a:tcPr marT="45725" marB="45725"/>
                </a:tc>
                <a:tc>
                  <a:txBody>
                    <a:bodyPr/>
                    <a:lstStyle/>
                    <a:p>
                      <a:pPr algn="ctr"/>
                      <a:r>
                        <a:rPr lang="en-US" sz="1000" dirty="0"/>
                        <a:t>5/21/22</a:t>
                      </a:r>
                    </a:p>
                  </a:txBody>
                  <a:tcPr marT="45725" marB="45725"/>
                </a:tc>
                <a:tc>
                  <a:txBody>
                    <a:bodyPr/>
                    <a:lstStyle/>
                    <a:p>
                      <a:pPr algn="r"/>
                      <a:r>
                        <a:rPr lang="en-US" sz="1000" dirty="0"/>
                        <a:t>$45,000</a:t>
                      </a:r>
                    </a:p>
                  </a:txBody>
                  <a:tcPr marT="45725" marB="45725"/>
                </a:tc>
                <a:extLst>
                  <a:ext uri="{0D108BD9-81ED-4DB2-BD59-A6C34878D82A}">
                    <a16:rowId xmlns:a16="http://schemas.microsoft.com/office/drawing/2014/main" val="114599480"/>
                  </a:ext>
                </a:extLst>
              </a:tr>
              <a:tr h="243899">
                <a:tc>
                  <a:txBody>
                    <a:bodyPr/>
                    <a:lstStyle/>
                    <a:p>
                      <a:pPr algn="ctr"/>
                      <a:r>
                        <a:rPr lang="en-US" sz="1000" dirty="0"/>
                        <a:t>Auto</a:t>
                      </a:r>
                    </a:p>
                  </a:txBody>
                  <a:tcPr marT="45725" marB="45725"/>
                </a:tc>
                <a:tc>
                  <a:txBody>
                    <a:bodyPr/>
                    <a:lstStyle/>
                    <a:p>
                      <a:pPr algn="ctr"/>
                      <a:r>
                        <a:rPr lang="en-US" sz="1000" dirty="0"/>
                        <a:t>MSB</a:t>
                      </a:r>
                    </a:p>
                  </a:txBody>
                  <a:tcPr marT="45725" marB="45725"/>
                </a:tc>
                <a:tc>
                  <a:txBody>
                    <a:bodyPr/>
                    <a:lstStyle/>
                    <a:p>
                      <a:pPr algn="ctr"/>
                      <a:r>
                        <a:rPr lang="en-US" sz="1000" dirty="0"/>
                        <a:t>7/12/22</a:t>
                      </a:r>
                    </a:p>
                  </a:txBody>
                  <a:tcPr marT="45725" marB="45725"/>
                </a:tc>
                <a:tc>
                  <a:txBody>
                    <a:bodyPr/>
                    <a:lstStyle/>
                    <a:p>
                      <a:pPr algn="r"/>
                      <a:r>
                        <a:rPr lang="en-US" sz="1000" dirty="0"/>
                        <a:t>$2,000</a:t>
                      </a:r>
                    </a:p>
                  </a:txBody>
                  <a:tcPr marT="45725" marB="45725"/>
                </a:tc>
                <a:extLst>
                  <a:ext uri="{0D108BD9-81ED-4DB2-BD59-A6C34878D82A}">
                    <a16:rowId xmlns:a16="http://schemas.microsoft.com/office/drawing/2014/main" val="3727731665"/>
                  </a:ext>
                </a:extLst>
              </a:tr>
              <a:tr h="243899">
                <a:tc>
                  <a:txBody>
                    <a:bodyPr/>
                    <a:lstStyle/>
                    <a:p>
                      <a:pPr algn="ctr"/>
                      <a:r>
                        <a:rPr lang="en-US" sz="1000" dirty="0"/>
                        <a:t>Water</a:t>
                      </a:r>
                    </a:p>
                  </a:txBody>
                  <a:tcPr marT="45725" marB="45725"/>
                </a:tc>
                <a:tc>
                  <a:txBody>
                    <a:bodyPr/>
                    <a:lstStyle/>
                    <a:p>
                      <a:pPr algn="ctr"/>
                      <a:r>
                        <a:rPr lang="en-US" sz="1000" dirty="0"/>
                        <a:t>UCT</a:t>
                      </a:r>
                    </a:p>
                  </a:txBody>
                  <a:tcPr marT="45725" marB="45725"/>
                </a:tc>
                <a:tc>
                  <a:txBody>
                    <a:bodyPr/>
                    <a:lstStyle/>
                    <a:p>
                      <a:pPr algn="ctr"/>
                      <a:r>
                        <a:rPr lang="en-US" sz="1000" dirty="0"/>
                        <a:t>7/28/22</a:t>
                      </a:r>
                    </a:p>
                  </a:txBody>
                  <a:tcPr marT="45725" marB="45725"/>
                </a:tc>
                <a:tc>
                  <a:txBody>
                    <a:bodyPr/>
                    <a:lstStyle/>
                    <a:p>
                      <a:pPr algn="r"/>
                      <a:r>
                        <a:rPr lang="en-US" sz="1000" dirty="0"/>
                        <a:t>$2,000</a:t>
                      </a:r>
                    </a:p>
                  </a:txBody>
                  <a:tcPr marT="45725" marB="45725"/>
                </a:tc>
                <a:extLst>
                  <a:ext uri="{0D108BD9-81ED-4DB2-BD59-A6C34878D82A}">
                    <a16:rowId xmlns:a16="http://schemas.microsoft.com/office/drawing/2014/main" val="1929519109"/>
                  </a:ext>
                </a:extLst>
              </a:tr>
              <a:tr h="243899">
                <a:tc>
                  <a:txBody>
                    <a:bodyPr/>
                    <a:lstStyle/>
                    <a:p>
                      <a:pPr algn="ctr"/>
                      <a:r>
                        <a:rPr lang="en-US" sz="1000" b="1" dirty="0"/>
                        <a:t>TOTAL</a:t>
                      </a:r>
                    </a:p>
                  </a:txBody>
                  <a:tcPr marT="45725" marB="45725"/>
                </a:tc>
                <a:tc>
                  <a:txBody>
                    <a:bodyPr/>
                    <a:lstStyle/>
                    <a:p>
                      <a:pPr algn="ctr"/>
                      <a:endParaRPr lang="en-US" sz="1000" b="1" dirty="0"/>
                    </a:p>
                  </a:txBody>
                  <a:tcPr marT="45725" marB="45725"/>
                </a:tc>
                <a:tc>
                  <a:txBody>
                    <a:bodyPr/>
                    <a:lstStyle/>
                    <a:p>
                      <a:pPr algn="ctr"/>
                      <a:endParaRPr lang="en-US" sz="1000" b="1" dirty="0"/>
                    </a:p>
                  </a:txBody>
                  <a:tcPr marT="45725" marB="45725"/>
                </a:tc>
                <a:tc>
                  <a:txBody>
                    <a:bodyPr/>
                    <a:lstStyle/>
                    <a:p>
                      <a:pPr algn="r"/>
                      <a:r>
                        <a:rPr lang="en-US" sz="1000" b="1" dirty="0"/>
                        <a:t>$178,450</a:t>
                      </a:r>
                    </a:p>
                  </a:txBody>
                  <a:tcPr marT="45725" marB="45725"/>
                </a:tc>
                <a:extLst>
                  <a:ext uri="{0D108BD9-81ED-4DB2-BD59-A6C34878D82A}">
                    <a16:rowId xmlns:a16="http://schemas.microsoft.com/office/drawing/2014/main" val="10011"/>
                  </a:ext>
                </a:extLst>
              </a:tr>
            </a:tbl>
          </a:graphicData>
        </a:graphic>
      </p:graphicFrame>
      <p:sp>
        <p:nvSpPr>
          <p:cNvPr id="27718" name="TextBox 2">
            <a:extLst>
              <a:ext uri="{FF2B5EF4-FFF2-40B4-BE49-F238E27FC236}">
                <a16:creationId xmlns:a16="http://schemas.microsoft.com/office/drawing/2014/main" id="{035BDC80-6E88-4C57-B006-780FD57AF4E3}"/>
              </a:ext>
            </a:extLst>
          </p:cNvPr>
          <p:cNvSpPr txBox="1">
            <a:spLocks noChangeArrowheads="1"/>
          </p:cNvSpPr>
          <p:nvPr/>
        </p:nvSpPr>
        <p:spPr bwMode="auto">
          <a:xfrm>
            <a:off x="7086600" y="60198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900">
              <a:latin typeface="Arial" panose="020B0604020202020204" pitchFamily="34" charset="0"/>
            </a:endParaRPr>
          </a:p>
        </p:txBody>
      </p:sp>
      <p:sp>
        <p:nvSpPr>
          <p:cNvPr id="27719" name="Rectangle 1">
            <a:extLst>
              <a:ext uri="{FF2B5EF4-FFF2-40B4-BE49-F238E27FC236}">
                <a16:creationId xmlns:a16="http://schemas.microsoft.com/office/drawing/2014/main" id="{B2DCBFE3-DC16-43D1-AC14-919976B234AB}"/>
              </a:ext>
            </a:extLst>
          </p:cNvPr>
          <p:cNvSpPr>
            <a:spLocks noChangeArrowheads="1"/>
          </p:cNvSpPr>
          <p:nvPr/>
        </p:nvSpPr>
        <p:spPr bwMode="auto">
          <a:xfrm>
            <a:off x="6210300" y="285432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solidFill>
                <a:srgbClr val="000000"/>
              </a:solidFill>
              <a:latin typeface="Arial" panose="020B0604020202020204" pitchFamily="34" charset="0"/>
            </a:endParaRPr>
          </a:p>
        </p:txBody>
      </p:sp>
      <p:sp>
        <p:nvSpPr>
          <p:cNvPr id="27721" name="Rectangle 1">
            <a:extLst>
              <a:ext uri="{FF2B5EF4-FFF2-40B4-BE49-F238E27FC236}">
                <a16:creationId xmlns:a16="http://schemas.microsoft.com/office/drawing/2014/main" id="{EF78CF61-8FB6-459D-9817-57CE825B9F8C}"/>
              </a:ext>
            </a:extLst>
          </p:cNvPr>
          <p:cNvSpPr>
            <a:spLocks noChangeArrowheads="1"/>
          </p:cNvSpPr>
          <p:nvPr/>
        </p:nvSpPr>
        <p:spPr bwMode="auto">
          <a:xfrm>
            <a:off x="8584988" y="4911849"/>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0000"/>
                </a:solidFill>
                <a:latin typeface="Arial" panose="020B0604020202020204" pitchFamily="34" charset="0"/>
              </a:rPr>
              <a:t>Auto*</a:t>
            </a:r>
          </a:p>
        </p:txBody>
      </p:sp>
      <p:sp>
        <p:nvSpPr>
          <p:cNvPr id="27652" name="Content Placeholder 5">
            <a:extLst>
              <a:ext uri="{FF2B5EF4-FFF2-40B4-BE49-F238E27FC236}">
                <a16:creationId xmlns:a16="http://schemas.microsoft.com/office/drawing/2014/main" id="{C46CFED9-5413-4B4A-95D4-B1C898EB633C}"/>
              </a:ext>
            </a:extLst>
          </p:cNvPr>
          <p:cNvSpPr>
            <a:spLocks noGrp="1"/>
          </p:cNvSpPr>
          <p:nvPr>
            <p:ph sz="half" idx="2"/>
          </p:nvPr>
        </p:nvSpPr>
        <p:spPr>
          <a:xfrm>
            <a:off x="6389964" y="945455"/>
            <a:ext cx="4800600" cy="575388"/>
          </a:xfrm>
        </p:spPr>
        <p:txBody>
          <a:bodyPr>
            <a:normAutofit fontScale="92500" lnSpcReduction="10000"/>
          </a:bodyPr>
          <a:lstStyle/>
          <a:p>
            <a:pPr algn="ctr" eaLnBrk="1" hangingPunct="1">
              <a:buFontTx/>
              <a:buNone/>
            </a:pPr>
            <a:r>
              <a:rPr lang="en-US" altLang="en-US" sz="1800" b="1" dirty="0">
                <a:solidFill>
                  <a:srgbClr val="000000"/>
                </a:solidFill>
                <a:cs typeface="Arial" panose="020B0604020202020204" pitchFamily="34" charset="0"/>
              </a:rPr>
              <a:t>Retained Loss Cost Summary by Peril </a:t>
            </a:r>
          </a:p>
          <a:p>
            <a:pPr algn="ctr" eaLnBrk="1" hangingPunct="1">
              <a:buFontTx/>
              <a:buNone/>
            </a:pPr>
            <a:r>
              <a:rPr lang="en-US" altLang="en-US" sz="1300" b="1" dirty="0">
                <a:solidFill>
                  <a:srgbClr val="000000"/>
                </a:solidFill>
                <a:cs typeface="Arial" panose="020B0604020202020204" pitchFamily="34" charset="0"/>
              </a:rPr>
              <a:t>(Total FY22 retained losses = $178,450)</a:t>
            </a:r>
          </a:p>
          <a:p>
            <a:pPr eaLnBrk="1" hangingPunct="1"/>
            <a:endParaRPr lang="en-US" altLang="en-US" b="1" dirty="0"/>
          </a:p>
        </p:txBody>
      </p:sp>
      <p:sp>
        <p:nvSpPr>
          <p:cNvPr id="2" name="Rectangle 1">
            <a:extLst>
              <a:ext uri="{FF2B5EF4-FFF2-40B4-BE49-F238E27FC236}">
                <a16:creationId xmlns:a16="http://schemas.microsoft.com/office/drawing/2014/main" id="{741A253C-94BB-47FD-81A7-7F1F9B656CAE}"/>
              </a:ext>
            </a:extLst>
          </p:cNvPr>
          <p:cNvSpPr/>
          <p:nvPr/>
        </p:nvSpPr>
        <p:spPr>
          <a:xfrm>
            <a:off x="9025860" y="1959112"/>
            <a:ext cx="1184940" cy="369332"/>
          </a:xfrm>
          <a:prstGeom prst="rect">
            <a:avLst/>
          </a:prstGeom>
        </p:spPr>
        <p:txBody>
          <a:bodyPr wrap="none">
            <a:spAutoFit/>
          </a:bodyPr>
          <a:lstStyle/>
          <a:p>
            <a:pPr>
              <a:spcBef>
                <a:spcPct val="0"/>
              </a:spcBef>
            </a:pPr>
            <a:r>
              <a:rPr lang="en-US" altLang="en-US" dirty="0">
                <a:solidFill>
                  <a:srgbClr val="000000"/>
                </a:solidFill>
                <a:latin typeface="Arial" panose="020B0604020202020204" pitchFamily="34" charset="0"/>
              </a:rPr>
              <a:t>Hurricane</a:t>
            </a:r>
          </a:p>
        </p:txBody>
      </p:sp>
      <p:sp>
        <p:nvSpPr>
          <p:cNvPr id="3" name="Rectangle 2">
            <a:extLst>
              <a:ext uri="{FF2B5EF4-FFF2-40B4-BE49-F238E27FC236}">
                <a16:creationId xmlns:a16="http://schemas.microsoft.com/office/drawing/2014/main" id="{56FBFA26-BA18-413A-BB25-6968EB001735}"/>
              </a:ext>
            </a:extLst>
          </p:cNvPr>
          <p:cNvSpPr/>
          <p:nvPr/>
        </p:nvSpPr>
        <p:spPr>
          <a:xfrm>
            <a:off x="6964861" y="2557464"/>
            <a:ext cx="684803" cy="369332"/>
          </a:xfrm>
          <a:prstGeom prst="rect">
            <a:avLst/>
          </a:prstGeom>
        </p:spPr>
        <p:txBody>
          <a:bodyPr wrap="none">
            <a:spAutoFit/>
          </a:bodyPr>
          <a:lstStyle/>
          <a:p>
            <a:pPr>
              <a:spcBef>
                <a:spcPct val="0"/>
              </a:spcBef>
            </a:pPr>
            <a:r>
              <a:rPr lang="en-US" altLang="en-US" dirty="0">
                <a:solidFill>
                  <a:srgbClr val="000000"/>
                </a:solidFill>
                <a:latin typeface="Arial" panose="020B0604020202020204" pitchFamily="34" charset="0"/>
              </a:rPr>
              <a:t>Mold</a:t>
            </a:r>
          </a:p>
        </p:txBody>
      </p:sp>
      <p:sp>
        <p:nvSpPr>
          <p:cNvPr id="4" name="TextBox 3"/>
          <p:cNvSpPr txBox="1"/>
          <p:nvPr/>
        </p:nvSpPr>
        <p:spPr>
          <a:xfrm>
            <a:off x="6832852" y="6178068"/>
            <a:ext cx="4253194" cy="523220"/>
          </a:xfrm>
          <a:prstGeom prst="rect">
            <a:avLst/>
          </a:prstGeom>
          <a:noFill/>
        </p:spPr>
        <p:txBody>
          <a:bodyPr wrap="square" rtlCol="0">
            <a:spAutoFit/>
          </a:bodyPr>
          <a:lstStyle/>
          <a:p>
            <a:pPr algn="ctr"/>
            <a:r>
              <a:rPr lang="en-US" sz="1400" dirty="0"/>
              <a:t>*Total loss of mobile stroke ambulance involved in motor vehicle accident, inclusive of CT unit on board</a:t>
            </a:r>
          </a:p>
        </p:txBody>
      </p:sp>
    </p:spTree>
    <p:extLst>
      <p:ext uri="{BB962C8B-B14F-4D97-AF65-F5344CB8AC3E}">
        <p14:creationId xmlns:p14="http://schemas.microsoft.com/office/powerpoint/2010/main" val="371703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9CEE12-38E9-4EFD-B6EE-A14176C5A9B0}"/>
              </a:ext>
            </a:extLst>
          </p:cNvPr>
          <p:cNvSpPr>
            <a:spLocks noGrp="1"/>
          </p:cNvSpPr>
          <p:nvPr>
            <p:ph type="title"/>
          </p:nvPr>
        </p:nvSpPr>
        <p:spPr>
          <a:xfrm>
            <a:off x="1479665" y="259090"/>
            <a:ext cx="9143999" cy="944562"/>
          </a:xfrm>
        </p:spPr>
        <p:txBody>
          <a:bodyPr rtlCol="0">
            <a:normAutofit fontScale="90000"/>
          </a:bodyPr>
          <a:lstStyle/>
          <a:p>
            <a:pPr>
              <a:defRPr/>
            </a:pPr>
            <a:r>
              <a:rPr lang="en-US" sz="2100" dirty="0">
                <a:latin typeface="+mn-lt"/>
              </a:rPr>
              <a:t>UTHealth Houston Total Property Retained Loss Summary by Peril and Value, FY06 to FY22</a:t>
            </a:r>
            <a:br>
              <a:rPr lang="en-US" dirty="0">
                <a:latin typeface="+mn-lt"/>
              </a:rPr>
            </a:br>
            <a:endParaRPr lang="en-US" dirty="0">
              <a:latin typeface="+mn-lt"/>
            </a:endParaRPr>
          </a:p>
        </p:txBody>
      </p:sp>
      <p:graphicFrame>
        <p:nvGraphicFramePr>
          <p:cNvPr id="28675" name="Chart 4">
            <a:extLst>
              <a:ext uri="{FF2B5EF4-FFF2-40B4-BE49-F238E27FC236}">
                <a16:creationId xmlns:a16="http://schemas.microsoft.com/office/drawing/2014/main" id="{3FF23600-932F-4FDE-A123-92AB1D2AF813}"/>
              </a:ext>
            </a:extLst>
          </p:cNvPr>
          <p:cNvGraphicFramePr>
            <a:graphicFrameLocks/>
          </p:cNvGraphicFramePr>
          <p:nvPr>
            <p:extLst>
              <p:ext uri="{D42A27DB-BD31-4B8C-83A1-F6EECF244321}">
                <p14:modId xmlns:p14="http://schemas.microsoft.com/office/powerpoint/2010/main" val="2174832639"/>
              </p:ext>
            </p:extLst>
          </p:nvPr>
        </p:nvGraphicFramePr>
        <p:xfrm>
          <a:off x="1701800" y="884238"/>
          <a:ext cx="8766175" cy="5054600"/>
        </p:xfrm>
        <a:graphic>
          <a:graphicData uri="http://schemas.openxmlformats.org/presentationml/2006/ole">
            <mc:AlternateContent xmlns:mc="http://schemas.openxmlformats.org/markup-compatibility/2006">
              <mc:Choice xmlns:v="urn:schemas-microsoft-com:vml" Requires="v">
                <p:oleObj spid="_x0000_s11303" name="Worksheet" r:id="rId3" imgW="8769325" imgH="5051450" progId="Excel.Sheet.8">
                  <p:embed/>
                </p:oleObj>
              </mc:Choice>
              <mc:Fallback>
                <p:oleObj name="Worksheet" r:id="rId3" imgW="8769325" imgH="5051450" progId="Excel.Sheet.8">
                  <p:embed/>
                  <p:pic>
                    <p:nvPicPr>
                      <p:cNvPr id="28675" name="Chart 4">
                        <a:extLst>
                          <a:ext uri="{FF2B5EF4-FFF2-40B4-BE49-F238E27FC236}">
                            <a16:creationId xmlns:a16="http://schemas.microsoft.com/office/drawing/2014/main" id="{3FF23600-932F-4FDE-A123-92AB1D2AF813}"/>
                          </a:ext>
                        </a:extLst>
                      </p:cNvPr>
                      <p:cNvPicPr>
                        <a:picLocks noChangeArrowheads="1"/>
                      </p:cNvPicPr>
                      <p:nvPr/>
                    </p:nvPicPr>
                    <p:blipFill>
                      <a:blip r:embed="rId4"/>
                      <a:srcRect/>
                      <a:stretch>
                        <a:fillRect/>
                      </a:stretch>
                    </p:blipFill>
                    <p:spPr bwMode="auto">
                      <a:xfrm>
                        <a:off x="1701800" y="884238"/>
                        <a:ext cx="87661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TextBox 9">
            <a:extLst>
              <a:ext uri="{FF2B5EF4-FFF2-40B4-BE49-F238E27FC236}">
                <a16:creationId xmlns:a16="http://schemas.microsoft.com/office/drawing/2014/main" id="{A8A7EEB7-4672-4AF7-8982-B453B35A2A5D}"/>
              </a:ext>
            </a:extLst>
          </p:cNvPr>
          <p:cNvSpPr txBox="1">
            <a:spLocks noChangeArrowheads="1"/>
          </p:cNvSpPr>
          <p:nvPr/>
        </p:nvSpPr>
        <p:spPr bwMode="auto">
          <a:xfrm>
            <a:off x="3657601" y="4017963"/>
            <a:ext cx="728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latin typeface="Arial Narrow" panose="020B0606020202030204" pitchFamily="34" charset="0"/>
              </a:rPr>
              <a:t>Hurricane</a:t>
            </a:r>
          </a:p>
        </p:txBody>
      </p:sp>
      <p:sp>
        <p:nvSpPr>
          <p:cNvPr id="28677" name="TextBox 2">
            <a:extLst>
              <a:ext uri="{FF2B5EF4-FFF2-40B4-BE49-F238E27FC236}">
                <a16:creationId xmlns:a16="http://schemas.microsoft.com/office/drawing/2014/main" id="{26148127-D6AA-498A-8657-544611C036CF}"/>
              </a:ext>
            </a:extLst>
          </p:cNvPr>
          <p:cNvSpPr txBox="1">
            <a:spLocks noChangeArrowheads="1"/>
          </p:cNvSpPr>
          <p:nvPr/>
        </p:nvSpPr>
        <p:spPr bwMode="auto">
          <a:xfrm>
            <a:off x="7089463" y="3264351"/>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latin typeface="Arial Narrow" panose="020B0606020202030204" pitchFamily="34" charset="0"/>
              </a:rPr>
              <a:t>Lightning/Fire*</a:t>
            </a:r>
          </a:p>
        </p:txBody>
      </p:sp>
      <p:sp>
        <p:nvSpPr>
          <p:cNvPr id="28678" name="Rectangle 4">
            <a:extLst>
              <a:ext uri="{FF2B5EF4-FFF2-40B4-BE49-F238E27FC236}">
                <a16:creationId xmlns:a16="http://schemas.microsoft.com/office/drawing/2014/main" id="{40434AC1-742F-4984-9CEA-1C371E808EC6}"/>
              </a:ext>
            </a:extLst>
          </p:cNvPr>
          <p:cNvSpPr>
            <a:spLocks noChangeArrowheads="1"/>
          </p:cNvSpPr>
          <p:nvPr/>
        </p:nvSpPr>
        <p:spPr bwMode="auto">
          <a:xfrm>
            <a:off x="9674503" y="4370304"/>
            <a:ext cx="476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latin typeface="Arial Narrow" panose="020B0606020202030204" pitchFamily="34" charset="0"/>
              </a:rPr>
              <a:t>Water</a:t>
            </a:r>
          </a:p>
        </p:txBody>
      </p:sp>
      <p:sp>
        <p:nvSpPr>
          <p:cNvPr id="28679" name="TextBox 1">
            <a:extLst>
              <a:ext uri="{FF2B5EF4-FFF2-40B4-BE49-F238E27FC236}">
                <a16:creationId xmlns:a16="http://schemas.microsoft.com/office/drawing/2014/main" id="{A34DDE0B-83C9-4C4E-B1E2-57CB29E4F2C6}"/>
              </a:ext>
            </a:extLst>
          </p:cNvPr>
          <p:cNvSpPr txBox="1">
            <a:spLocks noChangeArrowheads="1"/>
          </p:cNvSpPr>
          <p:nvPr/>
        </p:nvSpPr>
        <p:spPr bwMode="auto">
          <a:xfrm>
            <a:off x="3657601" y="6125151"/>
            <a:ext cx="74526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dirty="0">
                <a:latin typeface="Arial" panose="020B0604020202020204" pitchFamily="34" charset="0"/>
              </a:rPr>
              <a:t>*FY15 – Lightning strike caused fire damage at student housing totaling $978K loss, with retained loss total at $417K</a:t>
            </a:r>
          </a:p>
          <a:p>
            <a:pPr>
              <a:spcBef>
                <a:spcPct val="0"/>
              </a:spcBef>
              <a:buFontTx/>
              <a:buNone/>
            </a:pPr>
            <a:r>
              <a:rPr lang="en-US" altLang="en-US" sz="1100" dirty="0">
                <a:latin typeface="Arial" panose="020B0604020202020204" pitchFamily="34" charset="0"/>
              </a:rPr>
              <a:t>**FY17 – Hurricane Harvey losses totaling $12.6M, with retained loss total estimated at $4.8M</a:t>
            </a:r>
          </a:p>
          <a:p>
            <a:pPr>
              <a:spcBef>
                <a:spcPct val="0"/>
              </a:spcBef>
              <a:buFontTx/>
              <a:buNone/>
            </a:pPr>
            <a:r>
              <a:rPr lang="en-US" altLang="en-US" sz="1100" dirty="0">
                <a:latin typeface="Arial" panose="020B0604020202020204" pitchFamily="34" charset="0"/>
              </a:rPr>
              <a:t>***FY21 – Winter Storm Uri impacted all UT System institutions across the State of Texas</a:t>
            </a:r>
          </a:p>
        </p:txBody>
      </p:sp>
      <p:sp>
        <p:nvSpPr>
          <p:cNvPr id="2" name="Rectangle 1">
            <a:extLst>
              <a:ext uri="{FF2B5EF4-FFF2-40B4-BE49-F238E27FC236}">
                <a16:creationId xmlns:a16="http://schemas.microsoft.com/office/drawing/2014/main" id="{AE1AE2F3-89FC-46CF-BB6D-D0B08058C451}"/>
              </a:ext>
            </a:extLst>
          </p:cNvPr>
          <p:cNvSpPr/>
          <p:nvPr/>
        </p:nvSpPr>
        <p:spPr>
          <a:xfrm>
            <a:off x="9654384" y="2241476"/>
            <a:ext cx="641522" cy="246221"/>
          </a:xfrm>
          <a:prstGeom prst="rect">
            <a:avLst/>
          </a:prstGeom>
        </p:spPr>
        <p:txBody>
          <a:bodyPr wrap="none">
            <a:spAutoFit/>
          </a:bodyPr>
          <a:lstStyle/>
          <a:p>
            <a:pPr>
              <a:spcBef>
                <a:spcPct val="0"/>
              </a:spcBef>
            </a:pPr>
            <a:r>
              <a:rPr lang="en-US" altLang="en-US" sz="1000" b="1" dirty="0">
                <a:latin typeface="Arial Narrow" panose="020B0606020202030204" pitchFamily="34" charset="0"/>
              </a:rPr>
              <a:t>Freeze***</a:t>
            </a:r>
          </a:p>
        </p:txBody>
      </p:sp>
      <p:sp>
        <p:nvSpPr>
          <p:cNvPr id="10" name="TextBox 2">
            <a:extLst>
              <a:ext uri="{FF2B5EF4-FFF2-40B4-BE49-F238E27FC236}">
                <a16:creationId xmlns:a16="http://schemas.microsoft.com/office/drawing/2014/main" id="{26148127-D6AA-498A-8657-544611C036CF}"/>
              </a:ext>
            </a:extLst>
          </p:cNvPr>
          <p:cNvSpPr txBox="1">
            <a:spLocks noChangeArrowheads="1"/>
          </p:cNvSpPr>
          <p:nvPr/>
        </p:nvSpPr>
        <p:spPr bwMode="auto">
          <a:xfrm>
            <a:off x="8268265" y="2410782"/>
            <a:ext cx="8009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dirty="0">
                <a:latin typeface="Arial Narrow" panose="020B0606020202030204" pitchFamily="34" charset="0"/>
              </a:rPr>
              <a:t>Hurricane**</a:t>
            </a:r>
          </a:p>
        </p:txBody>
      </p:sp>
      <p:cxnSp>
        <p:nvCxnSpPr>
          <p:cNvPr id="5" name="Straight Arrow Connector 4"/>
          <p:cNvCxnSpPr/>
          <p:nvPr/>
        </p:nvCxnSpPr>
        <p:spPr>
          <a:xfrm flipV="1">
            <a:off x="7848080" y="776092"/>
            <a:ext cx="0" cy="440574"/>
          </a:xfrm>
          <a:prstGeom prst="straightConnector1">
            <a:avLst/>
          </a:prstGeom>
          <a:ln w="57150">
            <a:solidFill>
              <a:srgbClr val="D22E2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1">
            <a:extLst>
              <a:ext uri="{FF2B5EF4-FFF2-40B4-BE49-F238E27FC236}">
                <a16:creationId xmlns:a16="http://schemas.microsoft.com/office/drawing/2014/main" id="{66B91FB8-F914-49A8-AB5F-1FC9CB493098}"/>
              </a:ext>
            </a:extLst>
          </p:cNvPr>
          <p:cNvSpPr txBox="1">
            <a:spLocks noChangeArrowheads="1"/>
          </p:cNvSpPr>
          <p:nvPr/>
        </p:nvSpPr>
        <p:spPr bwMode="auto">
          <a:xfrm>
            <a:off x="5777564" y="5723824"/>
            <a:ext cx="9284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dirty="0">
                <a:solidFill>
                  <a:srgbClr val="000000"/>
                </a:solidFill>
                <a:latin typeface="Arial" panose="020B0604020202020204" pitchFamily="34" charset="0"/>
              </a:rPr>
              <a:t>Fiscal Year</a:t>
            </a:r>
          </a:p>
        </p:txBody>
      </p:sp>
    </p:spTree>
    <p:extLst>
      <p:ext uri="{BB962C8B-B14F-4D97-AF65-F5344CB8AC3E}">
        <p14:creationId xmlns:p14="http://schemas.microsoft.com/office/powerpoint/2010/main" val="243173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AC2A-B2CB-4F87-9A37-BE05609759DA}"/>
              </a:ext>
            </a:extLst>
          </p:cNvPr>
          <p:cNvSpPr>
            <a:spLocks noGrp="1"/>
          </p:cNvSpPr>
          <p:nvPr>
            <p:ph type="title"/>
          </p:nvPr>
        </p:nvSpPr>
        <p:spPr>
          <a:xfrm>
            <a:off x="553673" y="365125"/>
            <a:ext cx="10964411" cy="851279"/>
          </a:xfrm>
        </p:spPr>
        <p:txBody>
          <a:bodyPr>
            <a:normAutofit/>
          </a:bodyPr>
          <a:lstStyle/>
          <a:p>
            <a:pPr algn="ctr"/>
            <a:r>
              <a:rPr lang="en-US" dirty="0">
                <a:latin typeface="+mn-lt"/>
              </a:rPr>
              <a:t>FY23 Planned Actions - Losses</a:t>
            </a:r>
          </a:p>
        </p:txBody>
      </p:sp>
      <p:sp>
        <p:nvSpPr>
          <p:cNvPr id="3" name="Content Placeholder 2">
            <a:extLst>
              <a:ext uri="{FF2B5EF4-FFF2-40B4-BE49-F238E27FC236}">
                <a16:creationId xmlns:a16="http://schemas.microsoft.com/office/drawing/2014/main" id="{E98D253F-33C6-4DE6-BE74-8192B205B445}"/>
              </a:ext>
            </a:extLst>
          </p:cNvPr>
          <p:cNvSpPr>
            <a:spLocks noGrp="1"/>
          </p:cNvSpPr>
          <p:nvPr>
            <p:ph idx="1"/>
          </p:nvPr>
        </p:nvSpPr>
        <p:spPr>
          <a:xfrm>
            <a:off x="335559" y="1216404"/>
            <a:ext cx="11585197" cy="5444455"/>
          </a:xfrm>
          <a:ln w="12700">
            <a:solidFill>
              <a:srgbClr val="BD4F19"/>
            </a:solidFill>
          </a:ln>
        </p:spPr>
        <p:txBody>
          <a:bodyPr>
            <a:noAutofit/>
          </a:bodyPr>
          <a:lstStyle/>
          <a:p>
            <a:pPr marL="0" indent="0">
              <a:buNone/>
              <a:defRPr/>
            </a:pPr>
            <a:r>
              <a:rPr lang="en-US" dirty="0">
                <a:solidFill>
                  <a:srgbClr val="BD4F19"/>
                </a:solidFill>
              </a:rPr>
              <a:t>Personnel</a:t>
            </a:r>
          </a:p>
          <a:p>
            <a:pPr lvl="1">
              <a:lnSpc>
                <a:spcPct val="80000"/>
              </a:lnSpc>
              <a:defRPr/>
            </a:pPr>
            <a:r>
              <a:rPr lang="en-US" altLang="en-US" sz="2000" dirty="0"/>
              <a:t>Closely monitor increase in reported employee injury events (largely from the clinic setting) determine root cause and implement preventive measures; this is particularly important as expansion occurs in areas of special consideration such as the new Dunn Behavioral Sciences facility</a:t>
            </a:r>
          </a:p>
          <a:p>
            <a:pPr lvl="1">
              <a:lnSpc>
                <a:spcPct val="80000"/>
              </a:lnSpc>
              <a:defRPr/>
            </a:pPr>
            <a:r>
              <a:rPr lang="en-US" altLang="en-US" sz="2000" dirty="0"/>
              <a:t>Re-evaluating slip, trip, and fall data to focus on particular trends and locations; provide interventions to prevent recurrence where possible</a:t>
            </a:r>
          </a:p>
          <a:p>
            <a:pPr lvl="1">
              <a:lnSpc>
                <a:spcPct val="80000"/>
              </a:lnSpc>
              <a:defRPr/>
            </a:pPr>
            <a:r>
              <a:rPr lang="en-US" altLang="en-US" sz="2000" dirty="0"/>
              <a:t>Continue to focus on sharps injury and </a:t>
            </a:r>
            <a:r>
              <a:rPr lang="en-US" altLang="en-US" sz="2000" dirty="0" err="1"/>
              <a:t>bloodborne</a:t>
            </a:r>
            <a:r>
              <a:rPr lang="en-US" altLang="en-US" sz="2000" dirty="0"/>
              <a:t> pathogens exposure prevention, especially with post-exposure prophylaxis costs continuing to increase and changed coverage for medical residents in FY21 impacting ability to reimburse for these costs (e.g. increase in retained losses) </a:t>
            </a:r>
          </a:p>
          <a:p>
            <a:pPr marL="0" indent="0">
              <a:buNone/>
              <a:defRPr/>
            </a:pPr>
            <a:r>
              <a:rPr lang="en-US" dirty="0">
                <a:solidFill>
                  <a:srgbClr val="BD4F19"/>
                </a:solidFill>
              </a:rPr>
              <a:t>Property</a:t>
            </a:r>
          </a:p>
          <a:p>
            <a:pPr lvl="1">
              <a:lnSpc>
                <a:spcPct val="80000"/>
              </a:lnSpc>
              <a:defRPr/>
            </a:pPr>
            <a:r>
              <a:rPr lang="en-US" altLang="en-US" sz="2000" dirty="0"/>
              <a:t>Re-emphasize focus on prevention and effective management of property insurance claims given recent increase in deductible from $250K to $500K per occurrence  </a:t>
            </a:r>
          </a:p>
          <a:p>
            <a:pPr lvl="1">
              <a:lnSpc>
                <a:spcPct val="80000"/>
              </a:lnSpc>
              <a:defRPr/>
            </a:pPr>
            <a:r>
              <a:rPr lang="en-US" altLang="en-US" sz="2000" dirty="0"/>
              <a:t>Continue with successful efforts to educate faculty and staff about common perils causing losses (water, power interruption, and theft), simple interventions</a:t>
            </a:r>
          </a:p>
          <a:p>
            <a:pPr lvl="1">
              <a:lnSpc>
                <a:spcPct val="80000"/>
              </a:lnSpc>
              <a:defRPr/>
            </a:pPr>
            <a:r>
              <a:rPr lang="en-US" altLang="en-US" sz="2000" dirty="0"/>
              <a:t>Develop additional predictive methods for prompt recovery after losses occur, specifically estimated length of time to recovery</a:t>
            </a:r>
          </a:p>
          <a:p>
            <a:pPr lvl="1">
              <a:lnSpc>
                <a:spcPct val="80000"/>
              </a:lnSpc>
              <a:defRPr/>
            </a:pPr>
            <a:r>
              <a:rPr lang="en-US" altLang="en-US" sz="2000" dirty="0"/>
              <a:t>Continue to refine and improve oversight of UTP property loss prevention, mitigation, and insurance program</a:t>
            </a:r>
          </a:p>
          <a:p>
            <a:pPr marL="0" indent="0">
              <a:buNone/>
              <a:defRPr/>
            </a:pPr>
            <a:endParaRPr lang="en-US" dirty="0"/>
          </a:p>
          <a:p>
            <a:pPr marL="0" indent="0">
              <a:buNone/>
              <a:defRPr/>
            </a:pPr>
            <a:endParaRPr lang="en-US" sz="1500" dirty="0"/>
          </a:p>
        </p:txBody>
      </p:sp>
    </p:spTree>
    <p:extLst>
      <p:ext uri="{BB962C8B-B14F-4D97-AF65-F5344CB8AC3E}">
        <p14:creationId xmlns:p14="http://schemas.microsoft.com/office/powerpoint/2010/main" val="166683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FB0F1A2-06A9-46A9-A54F-42C0B7971B19}"/>
              </a:ext>
            </a:extLst>
          </p:cNvPr>
          <p:cNvSpPr>
            <a:spLocks noChangeArrowheads="1"/>
          </p:cNvSpPr>
          <p:nvPr/>
        </p:nvSpPr>
        <p:spPr bwMode="auto">
          <a:xfrm>
            <a:off x="2774302" y="6319935"/>
            <a:ext cx="8229600" cy="4343400"/>
          </a:xfrm>
          <a:prstGeom prst="rect">
            <a:avLst/>
          </a:prstGeom>
          <a:noFill/>
          <a:ln w="9525">
            <a:noFill/>
            <a:miter lim="800000"/>
            <a:headEnd/>
            <a:tailEnd/>
          </a:ln>
        </p:spPr>
        <p:txBody>
          <a:bodyPr wrap="none" anchor="ctr"/>
          <a:lstStyle/>
          <a:p>
            <a:pPr eaLnBrk="1" hangingPunct="1">
              <a:defRPr/>
            </a:pPr>
            <a:endParaRPr lang="en-US" dirty="0">
              <a:latin typeface="Arial" charset="0"/>
            </a:endParaRPr>
          </a:p>
        </p:txBody>
      </p:sp>
      <p:sp>
        <p:nvSpPr>
          <p:cNvPr id="31747" name="Rectangle 3">
            <a:extLst>
              <a:ext uri="{FF2B5EF4-FFF2-40B4-BE49-F238E27FC236}">
                <a16:creationId xmlns:a16="http://schemas.microsoft.com/office/drawing/2014/main" id="{A0A56EC9-7E16-4503-B29D-879871F58334}"/>
              </a:ext>
            </a:extLst>
          </p:cNvPr>
          <p:cNvSpPr>
            <a:spLocks noGrp="1"/>
          </p:cNvSpPr>
          <p:nvPr>
            <p:ph type="title"/>
          </p:nvPr>
        </p:nvSpPr>
        <p:spPr/>
        <p:txBody>
          <a:bodyPr/>
          <a:lstStyle/>
          <a:p>
            <a:pPr algn="ctr" eaLnBrk="1" hangingPunct="1"/>
            <a:r>
              <a:rPr lang="en-US" altLang="en-US" dirty="0">
                <a:latin typeface="+mn-lt"/>
              </a:rPr>
              <a:t>KPI #2: Compliance</a:t>
            </a:r>
          </a:p>
        </p:txBody>
      </p:sp>
      <p:sp>
        <p:nvSpPr>
          <p:cNvPr id="25604" name="Rectangle 4">
            <a:extLst>
              <a:ext uri="{FF2B5EF4-FFF2-40B4-BE49-F238E27FC236}">
                <a16:creationId xmlns:a16="http://schemas.microsoft.com/office/drawing/2014/main" id="{19ACF002-982A-4DBA-890F-EB8255CE341B}"/>
              </a:ext>
            </a:extLst>
          </p:cNvPr>
          <p:cNvSpPr>
            <a:spLocks noGrp="1" noChangeArrowheads="1"/>
          </p:cNvSpPr>
          <p:nvPr>
            <p:ph idx="1"/>
          </p:nvPr>
        </p:nvSpPr>
        <p:spPr>
          <a:xfrm>
            <a:off x="345233" y="1528763"/>
            <a:ext cx="11523306" cy="4964112"/>
          </a:xfrm>
          <a:noFill/>
          <a:ln w="12700">
            <a:solidFill>
              <a:srgbClr val="BD4F19"/>
            </a:solidFill>
          </a:ln>
        </p:spPr>
        <p:txBody>
          <a:bodyPr/>
          <a:lstStyle/>
          <a:p>
            <a:pPr marL="0" indent="0" eaLnBrk="1" hangingPunct="1">
              <a:buNone/>
              <a:defRPr/>
            </a:pPr>
            <a:r>
              <a:rPr lang="en-US" altLang="en-US" dirty="0">
                <a:solidFill>
                  <a:srgbClr val="BD4F19"/>
                </a:solidFill>
              </a:rPr>
              <a:t>With external agencies</a:t>
            </a:r>
          </a:p>
          <a:p>
            <a:pPr lvl="1" eaLnBrk="1" hangingPunct="1">
              <a:defRPr/>
            </a:pPr>
            <a:r>
              <a:rPr lang="en-US" altLang="en-US" dirty="0"/>
              <a:t>Regulatory inspections; other compliance related inspections by outside entities</a:t>
            </a:r>
          </a:p>
          <a:p>
            <a:pPr eaLnBrk="1" hangingPunct="1">
              <a:buFont typeface="Arial" charset="0"/>
              <a:buChar char="•"/>
              <a:defRPr/>
            </a:pPr>
            <a:endParaRPr lang="en-US" altLang="en-US" dirty="0"/>
          </a:p>
          <a:p>
            <a:pPr marL="0" indent="0" eaLnBrk="1" hangingPunct="1">
              <a:buNone/>
              <a:defRPr/>
            </a:pPr>
            <a:r>
              <a:rPr lang="en-US" altLang="en-US" dirty="0">
                <a:solidFill>
                  <a:srgbClr val="BD4F19"/>
                </a:solidFill>
              </a:rPr>
              <a:t>With internal assessments</a:t>
            </a:r>
          </a:p>
          <a:p>
            <a:pPr lvl="1" eaLnBrk="1" hangingPunct="1">
              <a:defRPr/>
            </a:pPr>
            <a:r>
              <a:rPr lang="en-US" altLang="en-US" dirty="0"/>
              <a:t>Results of EH&amp;S routine safety surveillance activities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85F5B0-409B-4EBF-98D7-F74BF24FBB5B}"/>
              </a:ext>
            </a:extLst>
          </p:cNvPr>
          <p:cNvSpPr>
            <a:spLocks noChangeArrowheads="1"/>
          </p:cNvSpPr>
          <p:nvPr/>
        </p:nvSpPr>
        <p:spPr bwMode="auto">
          <a:xfrm>
            <a:off x="1905000" y="1524000"/>
            <a:ext cx="8382000" cy="4876800"/>
          </a:xfrm>
          <a:prstGeom prst="rect">
            <a:avLst/>
          </a:prstGeom>
          <a:solidFill>
            <a:schemeClr val="bg1"/>
          </a:solidFill>
          <a:ln w="9525">
            <a:noFill/>
            <a:miter lim="800000"/>
            <a:headEnd/>
            <a:tailEnd/>
          </a:ln>
        </p:spPr>
        <p:txBody>
          <a:bodyPr wrap="none" anchor="ctr"/>
          <a:lstStyle/>
          <a:p>
            <a:pPr eaLnBrk="1" hangingPunct="1">
              <a:defRPr/>
            </a:pPr>
            <a:endParaRPr lang="en-US" dirty="0">
              <a:latin typeface="Arial" charset="0"/>
            </a:endParaRPr>
          </a:p>
        </p:txBody>
      </p:sp>
      <p:sp>
        <p:nvSpPr>
          <p:cNvPr id="32771" name="Rectangle 3">
            <a:extLst>
              <a:ext uri="{FF2B5EF4-FFF2-40B4-BE49-F238E27FC236}">
                <a16:creationId xmlns:a16="http://schemas.microsoft.com/office/drawing/2014/main" id="{23DBB836-9EA7-49DF-878E-B504B4A66151}"/>
              </a:ext>
            </a:extLst>
          </p:cNvPr>
          <p:cNvSpPr>
            <a:spLocks noGrp="1"/>
          </p:cNvSpPr>
          <p:nvPr>
            <p:ph type="title"/>
          </p:nvPr>
        </p:nvSpPr>
        <p:spPr/>
        <p:txBody>
          <a:bodyPr/>
          <a:lstStyle/>
          <a:p>
            <a:pPr algn="ctr" eaLnBrk="1" hangingPunct="1"/>
            <a:r>
              <a:rPr lang="en-US" altLang="en-US" dirty="0">
                <a:solidFill>
                  <a:srgbClr val="BD4F19"/>
                </a:solidFill>
                <a:latin typeface="+mn-lt"/>
              </a:rPr>
              <a:t>External Agencies Inspections</a:t>
            </a:r>
            <a:br>
              <a:rPr lang="en-US" altLang="en-US" dirty="0">
                <a:solidFill>
                  <a:srgbClr val="BD4F19"/>
                </a:solidFill>
                <a:latin typeface="+mn-lt"/>
              </a:rPr>
            </a:br>
            <a:r>
              <a:rPr lang="en-US" altLang="en-US" sz="2800" dirty="0">
                <a:solidFill>
                  <a:srgbClr val="BD4F19"/>
                </a:solidFill>
                <a:latin typeface="+mn-lt"/>
              </a:rPr>
              <a:t>n= 13</a:t>
            </a:r>
          </a:p>
        </p:txBody>
      </p:sp>
      <p:graphicFrame>
        <p:nvGraphicFramePr>
          <p:cNvPr id="2" name="Table 1">
            <a:extLst>
              <a:ext uri="{FF2B5EF4-FFF2-40B4-BE49-F238E27FC236}">
                <a16:creationId xmlns:a16="http://schemas.microsoft.com/office/drawing/2014/main" id="{8DC15E16-A73F-45ED-975E-744A107BB089}"/>
              </a:ext>
            </a:extLst>
          </p:cNvPr>
          <p:cNvGraphicFramePr>
            <a:graphicFrameLocks noGrp="1"/>
          </p:cNvGraphicFramePr>
          <p:nvPr>
            <p:extLst/>
          </p:nvPr>
        </p:nvGraphicFramePr>
        <p:xfrm>
          <a:off x="1518407" y="1665522"/>
          <a:ext cx="8940787" cy="5017145"/>
        </p:xfrm>
        <a:graphic>
          <a:graphicData uri="http://schemas.openxmlformats.org/drawingml/2006/table">
            <a:tbl>
              <a:tblPr firstRow="1" firstCol="1" bandRow="1"/>
              <a:tblGrid>
                <a:gridCol w="423299">
                  <a:extLst>
                    <a:ext uri="{9D8B030D-6E8A-4147-A177-3AD203B41FA5}">
                      <a16:colId xmlns:a16="http://schemas.microsoft.com/office/drawing/2014/main" val="585030594"/>
                    </a:ext>
                  </a:extLst>
                </a:gridCol>
                <a:gridCol w="1490719">
                  <a:extLst>
                    <a:ext uri="{9D8B030D-6E8A-4147-A177-3AD203B41FA5}">
                      <a16:colId xmlns:a16="http://schemas.microsoft.com/office/drawing/2014/main" val="20000"/>
                    </a:ext>
                  </a:extLst>
                </a:gridCol>
                <a:gridCol w="2370476">
                  <a:extLst>
                    <a:ext uri="{9D8B030D-6E8A-4147-A177-3AD203B41FA5}">
                      <a16:colId xmlns:a16="http://schemas.microsoft.com/office/drawing/2014/main" val="20001"/>
                    </a:ext>
                  </a:extLst>
                </a:gridCol>
                <a:gridCol w="2701459">
                  <a:extLst>
                    <a:ext uri="{9D8B030D-6E8A-4147-A177-3AD203B41FA5}">
                      <a16:colId xmlns:a16="http://schemas.microsoft.com/office/drawing/2014/main" val="20002"/>
                    </a:ext>
                  </a:extLst>
                </a:gridCol>
                <a:gridCol w="1954834">
                  <a:extLst>
                    <a:ext uri="{9D8B030D-6E8A-4147-A177-3AD203B41FA5}">
                      <a16:colId xmlns:a16="http://schemas.microsoft.com/office/drawing/2014/main" val="20003"/>
                    </a:ext>
                  </a:extLst>
                </a:gridCol>
              </a:tblGrid>
              <a:tr h="315893">
                <a:tc>
                  <a:txBody>
                    <a:bodyPr/>
                    <a:lstStyle/>
                    <a:p>
                      <a:pPr marL="0" marR="0">
                        <a:spcBef>
                          <a:spcPts val="0"/>
                        </a:spcBef>
                        <a:spcAft>
                          <a:spcPts val="600"/>
                        </a:spcAft>
                      </a:pPr>
                      <a:endParaRPr lang="en-US" sz="900" b="1" dirty="0">
                        <a:effectLst/>
                        <a:latin typeface="Arial"/>
                        <a:ea typeface="Calibri"/>
                        <a:cs typeface="Times New Roman"/>
                      </a:endParaRPr>
                    </a:p>
                  </a:txBody>
                  <a:tcPr marL="64959" marR="64959" marT="32475" marB="3247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dirty="0">
                          <a:effectLst/>
                          <a:latin typeface="Arial"/>
                          <a:ea typeface="Calibri"/>
                          <a:cs typeface="Times New Roman"/>
                        </a:rPr>
                        <a:t>Date</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a:effectLst/>
                          <a:latin typeface="Arial"/>
                          <a:ea typeface="Calibri"/>
                          <a:cs typeface="Times New Roman"/>
                        </a:rPr>
                        <a:t>Agency</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a:effectLst/>
                          <a:latin typeface="Arial"/>
                          <a:ea typeface="Calibri"/>
                          <a:cs typeface="Times New Roman"/>
                        </a:rPr>
                        <a:t>Findings</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dirty="0">
                          <a:effectLst/>
                          <a:latin typeface="Arial"/>
                          <a:ea typeface="Calibri"/>
                          <a:cs typeface="Times New Roman"/>
                        </a:rPr>
                        <a:t>Status</a:t>
                      </a:r>
                    </a:p>
                  </a:txBody>
                  <a:tcPr marL="64959" marR="64959" marT="32475" marB="32475">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670">
                <a:tc>
                  <a:txBody>
                    <a:bodyPr/>
                    <a:lstStyle/>
                    <a:p>
                      <a:pPr marL="0" marR="0">
                        <a:spcBef>
                          <a:spcPts val="0"/>
                        </a:spcBef>
                        <a:spcAft>
                          <a:spcPts val="600"/>
                        </a:spcAft>
                      </a:pPr>
                      <a:r>
                        <a:rPr lang="en-US" sz="1000" dirty="0">
                          <a:effectLst/>
                          <a:latin typeface="Arial"/>
                          <a:ea typeface="Calibri"/>
                          <a:cs typeface="Times New Roman"/>
                        </a:rPr>
                        <a:t>1</a:t>
                      </a:r>
                    </a:p>
                  </a:txBody>
                  <a:tcPr marT="45725" marB="4572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Nov. 10, 2021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(UTHealth, Brownsville CRU, X-ray R10908, Site 024)</a:t>
                      </a: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7227">
                <a:tc>
                  <a:txBody>
                    <a:bodyPr/>
                    <a:lstStyle/>
                    <a:p>
                      <a:pPr marL="0" marR="0">
                        <a:spcBef>
                          <a:spcPts val="0"/>
                        </a:spcBef>
                        <a:spcAft>
                          <a:spcPts val="600"/>
                        </a:spcAft>
                      </a:pPr>
                      <a:r>
                        <a:rPr lang="en-US" sz="1000" dirty="0">
                          <a:effectLst/>
                          <a:latin typeface="Arial"/>
                          <a:ea typeface="Calibri"/>
                          <a:cs typeface="Times New Roman"/>
                        </a:rPr>
                        <a:t>2</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Jan. 3,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(UTHealth, SRB/IMM, X-ray R10908, Site 021)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2052">
                <a:tc>
                  <a:txBody>
                    <a:bodyPr/>
                    <a:lstStyle/>
                    <a:p>
                      <a:pPr marL="0" marR="0">
                        <a:spcBef>
                          <a:spcPts val="0"/>
                        </a:spcBef>
                        <a:spcAft>
                          <a:spcPts val="600"/>
                        </a:spcAft>
                      </a:pPr>
                      <a:r>
                        <a:rPr lang="en-US" sz="1000" dirty="0">
                          <a:effectLst/>
                          <a:latin typeface="Arial"/>
                          <a:ea typeface="Calibri"/>
                          <a:cs typeface="Times New Roman"/>
                        </a:rPr>
                        <a:t>3</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Jan. 3,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(UTHealth, MS Complex, X-ray R10908, Site 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6251">
                <a:tc>
                  <a:txBody>
                    <a:bodyPr/>
                    <a:lstStyle/>
                    <a:p>
                      <a:pPr marL="0" marR="0">
                        <a:spcBef>
                          <a:spcPts val="0"/>
                        </a:spcBef>
                        <a:spcAft>
                          <a:spcPts val="600"/>
                        </a:spcAft>
                      </a:pPr>
                      <a:r>
                        <a:rPr lang="en-US" sz="1000">
                          <a:effectLst/>
                          <a:latin typeface="Arial"/>
                          <a:ea typeface="Calibri"/>
                          <a:cs typeface="Times New Roman"/>
                        </a:rPr>
                        <a:t>4</a:t>
                      </a:r>
                      <a:endParaRPr lang="en-US" sz="1000" dirty="0">
                        <a:effectLst/>
                        <a:latin typeface="Arial"/>
                        <a:ea typeface="Calibri"/>
                        <a:cs typeface="Times New Roman"/>
                      </a:endParaRP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Jan. 3,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 Physicians, TMC Sports Medicine, Suite 1700, X-ray R26367, Site 032)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415465"/>
                  </a:ext>
                </a:extLst>
              </a:tr>
              <a:tr h="942052">
                <a:tc>
                  <a:txBody>
                    <a:bodyPr/>
                    <a:lstStyle/>
                    <a:p>
                      <a:pPr marL="0" marR="0">
                        <a:spcBef>
                          <a:spcPts val="0"/>
                        </a:spcBef>
                        <a:spcAft>
                          <a:spcPts val="600"/>
                        </a:spcAft>
                      </a:pPr>
                      <a:r>
                        <a:rPr lang="en-US" sz="1000">
                          <a:effectLst/>
                          <a:latin typeface="Arial"/>
                          <a:ea typeface="Calibri"/>
                          <a:cs typeface="Times New Roman"/>
                        </a:rPr>
                        <a:t>5</a:t>
                      </a:r>
                      <a:endParaRPr lang="en-US" sz="1000" dirty="0">
                        <a:effectLst/>
                        <a:latin typeface="Arial"/>
                        <a:ea typeface="Calibri"/>
                        <a:cs typeface="Times New Roman"/>
                      </a:endParaRP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Jan. 13,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(UTHealth, MHH </a:t>
                      </a:r>
                      <a:r>
                        <a:rPr lang="en-US" sz="1100" dirty="0" err="1">
                          <a:effectLst/>
                          <a:latin typeface="Calibri" panose="020F0502020204030204" pitchFamily="34" charset="0"/>
                          <a:ea typeface="Calibri" panose="020F0502020204030204" pitchFamily="34" charset="0"/>
                        </a:rPr>
                        <a:t>Weatherhead</a:t>
                      </a:r>
                      <a:r>
                        <a:rPr lang="en-US" sz="1100" dirty="0">
                          <a:effectLst/>
                          <a:latin typeface="Calibri" panose="020F0502020204030204" pitchFamily="34" charset="0"/>
                          <a:ea typeface="Calibri" panose="020F0502020204030204" pitchFamily="34" charset="0"/>
                        </a:rPr>
                        <a:t>, X-ray R10908, Site 017)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632394"/>
                  </a:ext>
                </a:extLst>
              </a:tr>
            </a:tbl>
          </a:graphicData>
        </a:graphic>
      </p:graphicFrame>
    </p:spTree>
    <p:extLst>
      <p:ext uri="{BB962C8B-B14F-4D97-AF65-F5344CB8AC3E}">
        <p14:creationId xmlns:p14="http://schemas.microsoft.com/office/powerpoint/2010/main" val="216603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85F5B0-409B-4EBF-98D7-F74BF24FBB5B}"/>
              </a:ext>
            </a:extLst>
          </p:cNvPr>
          <p:cNvSpPr>
            <a:spLocks noChangeArrowheads="1"/>
          </p:cNvSpPr>
          <p:nvPr/>
        </p:nvSpPr>
        <p:spPr bwMode="auto">
          <a:xfrm>
            <a:off x="1905000" y="1524000"/>
            <a:ext cx="8382000" cy="4876800"/>
          </a:xfrm>
          <a:prstGeom prst="rect">
            <a:avLst/>
          </a:prstGeom>
          <a:solidFill>
            <a:schemeClr val="bg1"/>
          </a:solidFill>
          <a:ln w="9525">
            <a:noFill/>
            <a:miter lim="800000"/>
            <a:headEnd/>
            <a:tailEnd/>
          </a:ln>
        </p:spPr>
        <p:txBody>
          <a:bodyPr wrap="none" anchor="ctr"/>
          <a:lstStyle/>
          <a:p>
            <a:pPr eaLnBrk="1" hangingPunct="1">
              <a:defRPr/>
            </a:pPr>
            <a:endParaRPr lang="en-US" dirty="0">
              <a:latin typeface="Arial" charset="0"/>
            </a:endParaRPr>
          </a:p>
        </p:txBody>
      </p:sp>
      <p:sp>
        <p:nvSpPr>
          <p:cNvPr id="32771" name="Rectangle 3">
            <a:extLst>
              <a:ext uri="{FF2B5EF4-FFF2-40B4-BE49-F238E27FC236}">
                <a16:creationId xmlns:a16="http://schemas.microsoft.com/office/drawing/2014/main" id="{23DBB836-9EA7-49DF-878E-B504B4A66151}"/>
              </a:ext>
            </a:extLst>
          </p:cNvPr>
          <p:cNvSpPr>
            <a:spLocks noGrp="1"/>
          </p:cNvSpPr>
          <p:nvPr>
            <p:ph type="title"/>
          </p:nvPr>
        </p:nvSpPr>
        <p:spPr/>
        <p:txBody>
          <a:bodyPr/>
          <a:lstStyle/>
          <a:p>
            <a:pPr algn="ctr" eaLnBrk="1" hangingPunct="1"/>
            <a:r>
              <a:rPr lang="en-US" altLang="en-US" dirty="0">
                <a:solidFill>
                  <a:srgbClr val="BD4F19"/>
                </a:solidFill>
                <a:latin typeface="+mn-lt"/>
              </a:rPr>
              <a:t>External Agencies Inspections</a:t>
            </a:r>
            <a:br>
              <a:rPr lang="en-US" altLang="en-US" dirty="0">
                <a:solidFill>
                  <a:srgbClr val="BD4F19"/>
                </a:solidFill>
                <a:latin typeface="+mn-lt"/>
              </a:rPr>
            </a:br>
            <a:r>
              <a:rPr lang="en-US" altLang="en-US" sz="2800" dirty="0">
                <a:solidFill>
                  <a:srgbClr val="BD4F19"/>
                </a:solidFill>
                <a:latin typeface="+mn-lt"/>
              </a:rPr>
              <a:t>n= 13</a:t>
            </a:r>
          </a:p>
        </p:txBody>
      </p:sp>
      <p:graphicFrame>
        <p:nvGraphicFramePr>
          <p:cNvPr id="2" name="Table 1">
            <a:extLst>
              <a:ext uri="{FF2B5EF4-FFF2-40B4-BE49-F238E27FC236}">
                <a16:creationId xmlns:a16="http://schemas.microsoft.com/office/drawing/2014/main" id="{8DC15E16-A73F-45ED-975E-744A107BB089}"/>
              </a:ext>
            </a:extLst>
          </p:cNvPr>
          <p:cNvGraphicFramePr>
            <a:graphicFrameLocks noGrp="1"/>
          </p:cNvGraphicFramePr>
          <p:nvPr>
            <p:extLst>
              <p:ext uri="{D42A27DB-BD31-4B8C-83A1-F6EECF244321}">
                <p14:modId xmlns:p14="http://schemas.microsoft.com/office/powerpoint/2010/main" val="3031175083"/>
              </p:ext>
            </p:extLst>
          </p:nvPr>
        </p:nvGraphicFramePr>
        <p:xfrm>
          <a:off x="1518407" y="1665522"/>
          <a:ext cx="8940787" cy="5046643"/>
        </p:xfrm>
        <a:graphic>
          <a:graphicData uri="http://schemas.openxmlformats.org/drawingml/2006/table">
            <a:tbl>
              <a:tblPr firstRow="1" firstCol="1" bandRow="1"/>
              <a:tblGrid>
                <a:gridCol w="423299">
                  <a:extLst>
                    <a:ext uri="{9D8B030D-6E8A-4147-A177-3AD203B41FA5}">
                      <a16:colId xmlns:a16="http://schemas.microsoft.com/office/drawing/2014/main" val="585030594"/>
                    </a:ext>
                  </a:extLst>
                </a:gridCol>
                <a:gridCol w="1490719">
                  <a:extLst>
                    <a:ext uri="{9D8B030D-6E8A-4147-A177-3AD203B41FA5}">
                      <a16:colId xmlns:a16="http://schemas.microsoft.com/office/drawing/2014/main" val="20000"/>
                    </a:ext>
                  </a:extLst>
                </a:gridCol>
                <a:gridCol w="2370476">
                  <a:extLst>
                    <a:ext uri="{9D8B030D-6E8A-4147-A177-3AD203B41FA5}">
                      <a16:colId xmlns:a16="http://schemas.microsoft.com/office/drawing/2014/main" val="20001"/>
                    </a:ext>
                  </a:extLst>
                </a:gridCol>
                <a:gridCol w="2701459">
                  <a:extLst>
                    <a:ext uri="{9D8B030D-6E8A-4147-A177-3AD203B41FA5}">
                      <a16:colId xmlns:a16="http://schemas.microsoft.com/office/drawing/2014/main" val="20002"/>
                    </a:ext>
                  </a:extLst>
                </a:gridCol>
                <a:gridCol w="1954834">
                  <a:extLst>
                    <a:ext uri="{9D8B030D-6E8A-4147-A177-3AD203B41FA5}">
                      <a16:colId xmlns:a16="http://schemas.microsoft.com/office/drawing/2014/main" val="20003"/>
                    </a:ext>
                  </a:extLst>
                </a:gridCol>
              </a:tblGrid>
              <a:tr h="315893">
                <a:tc>
                  <a:txBody>
                    <a:bodyPr/>
                    <a:lstStyle/>
                    <a:p>
                      <a:pPr marL="0" marR="0">
                        <a:spcBef>
                          <a:spcPts val="0"/>
                        </a:spcBef>
                        <a:spcAft>
                          <a:spcPts val="600"/>
                        </a:spcAft>
                      </a:pPr>
                      <a:endParaRPr lang="en-US" sz="900" b="1" dirty="0">
                        <a:effectLst/>
                        <a:latin typeface="Arial"/>
                        <a:ea typeface="Calibri"/>
                        <a:cs typeface="Times New Roman"/>
                      </a:endParaRPr>
                    </a:p>
                  </a:txBody>
                  <a:tcPr marL="64959" marR="64959" marT="32475" marB="3247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dirty="0">
                          <a:effectLst/>
                          <a:latin typeface="Arial"/>
                          <a:ea typeface="Calibri"/>
                          <a:cs typeface="Times New Roman"/>
                        </a:rPr>
                        <a:t>Date</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a:effectLst/>
                          <a:latin typeface="Arial"/>
                          <a:ea typeface="Calibri"/>
                          <a:cs typeface="Times New Roman"/>
                        </a:rPr>
                        <a:t>Agency</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a:effectLst/>
                          <a:latin typeface="Arial"/>
                          <a:ea typeface="Calibri"/>
                          <a:cs typeface="Times New Roman"/>
                        </a:rPr>
                        <a:t>Findings</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dirty="0">
                          <a:effectLst/>
                          <a:latin typeface="Arial"/>
                          <a:ea typeface="Calibri"/>
                          <a:cs typeface="Times New Roman"/>
                        </a:rPr>
                        <a:t>Status</a:t>
                      </a:r>
                    </a:p>
                  </a:txBody>
                  <a:tcPr marL="64959" marR="64959" marT="32475" marB="32475">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670">
                <a:tc>
                  <a:txBody>
                    <a:bodyPr/>
                    <a:lstStyle/>
                    <a:p>
                      <a:pPr marL="0" marR="0">
                        <a:spcBef>
                          <a:spcPts val="0"/>
                        </a:spcBef>
                        <a:spcAft>
                          <a:spcPts val="600"/>
                        </a:spcAft>
                      </a:pPr>
                      <a:r>
                        <a:rPr lang="en-US" sz="1000" dirty="0">
                          <a:effectLst/>
                          <a:latin typeface="Arial"/>
                          <a:ea typeface="Calibri"/>
                          <a:cs typeface="Times New Roman"/>
                        </a:rPr>
                        <a:t>6</a:t>
                      </a:r>
                    </a:p>
                  </a:txBody>
                  <a:tcPr marT="45725" marB="4572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Jan. 13,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(UTHealth, MSU Ambulance (inactive), X-ray R10908, Site 026)</a:t>
                      </a: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7227">
                <a:tc>
                  <a:txBody>
                    <a:bodyPr/>
                    <a:lstStyle/>
                    <a:p>
                      <a:pPr marL="0" marR="0">
                        <a:spcBef>
                          <a:spcPts val="0"/>
                        </a:spcBef>
                        <a:spcAft>
                          <a:spcPts val="600"/>
                        </a:spcAft>
                      </a:pPr>
                      <a:r>
                        <a:rPr lang="en-US" sz="1000" dirty="0">
                          <a:effectLst/>
                          <a:latin typeface="Arial"/>
                          <a:ea typeface="Calibri"/>
                          <a:cs typeface="Times New Roman"/>
                        </a:rPr>
                        <a:t>7</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Jan. 13,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 Physicians,  General Medicine, X-ray R26367, Site 034)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2052">
                <a:tc>
                  <a:txBody>
                    <a:bodyPr/>
                    <a:lstStyle/>
                    <a:p>
                      <a:pPr marL="0" marR="0">
                        <a:spcBef>
                          <a:spcPts val="0"/>
                        </a:spcBef>
                        <a:spcAft>
                          <a:spcPts val="600"/>
                        </a:spcAft>
                      </a:pPr>
                      <a:r>
                        <a:rPr lang="en-US" sz="1000" dirty="0">
                          <a:effectLst/>
                          <a:latin typeface="Arial"/>
                          <a:ea typeface="Calibri"/>
                          <a:cs typeface="Times New Roman"/>
                        </a:rPr>
                        <a:t>8</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Mar. 29,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(UTHealth, SRB, </a:t>
                      </a:r>
                      <a:r>
                        <a:rPr lang="en-US" sz="1100" dirty="0" err="1">
                          <a:effectLst/>
                          <a:latin typeface="Calibri" panose="020F0502020204030204" pitchFamily="34" charset="0"/>
                          <a:ea typeface="Calibri" panose="020F0502020204030204" pitchFamily="34" charset="0"/>
                        </a:rPr>
                        <a:t>Theratronics</a:t>
                      </a:r>
                      <a:r>
                        <a:rPr lang="en-US" sz="1100" dirty="0">
                          <a:effectLst/>
                          <a:latin typeface="Calibri" panose="020F0502020204030204" pitchFamily="34" charset="0"/>
                          <a:ea typeface="Calibri" panose="020F0502020204030204" pitchFamily="34" charset="0"/>
                        </a:rPr>
                        <a:t> Reciprocity / Shipment, Broad license for radioactive material, L02774, Site 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 irradiator removed under federal</a:t>
                      </a:r>
                      <a:r>
                        <a:rPr lang="en-US" sz="1100" baseline="0" dirty="0">
                          <a:effectLst/>
                          <a:latin typeface="Calibri" panose="020F0502020204030204" pitchFamily="34" charset="0"/>
                          <a:ea typeface="Calibri" panose="020F0502020204030204" pitchFamily="34" charset="0"/>
                        </a:rPr>
                        <a:t> NNSA (CIRP) program</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6251">
                <a:tc>
                  <a:txBody>
                    <a:bodyPr/>
                    <a:lstStyle/>
                    <a:p>
                      <a:pPr marL="0" marR="0">
                        <a:spcBef>
                          <a:spcPts val="0"/>
                        </a:spcBef>
                        <a:spcAft>
                          <a:spcPts val="600"/>
                        </a:spcAft>
                      </a:pPr>
                      <a:r>
                        <a:rPr lang="en-US" sz="1000" dirty="0">
                          <a:effectLst/>
                          <a:latin typeface="Arial"/>
                          <a:ea typeface="Calibri"/>
                          <a:cs typeface="Times New Roman"/>
                        </a:rPr>
                        <a:t>9</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April 4,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 Physicians, General Medicine, Cardiology, Fannin, Radioactive material license L05465, Site 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415465"/>
                  </a:ext>
                </a:extLst>
              </a:tr>
              <a:tr h="942052">
                <a:tc>
                  <a:txBody>
                    <a:bodyPr/>
                    <a:lstStyle/>
                    <a:p>
                      <a:pPr marL="0" marR="0">
                        <a:spcBef>
                          <a:spcPts val="0"/>
                        </a:spcBef>
                        <a:spcAft>
                          <a:spcPts val="600"/>
                        </a:spcAft>
                      </a:pPr>
                      <a:r>
                        <a:rPr lang="en-US" sz="1000" dirty="0">
                          <a:effectLst/>
                          <a:latin typeface="Arial"/>
                          <a:ea typeface="Calibri"/>
                          <a:cs typeface="Times New Roman"/>
                        </a:rPr>
                        <a:t>10</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June 16, 2022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Texas Commission for Environmental</a:t>
                      </a:r>
                      <a:r>
                        <a:rPr lang="en-US" sz="1100" baseline="0" dirty="0">
                          <a:effectLst/>
                          <a:latin typeface="Calibri" panose="020F0502020204030204" pitchFamily="34" charset="0"/>
                          <a:ea typeface="Calibri" panose="020F0502020204030204" pitchFamily="34" charset="0"/>
                        </a:rPr>
                        <a:t> Quality (Underground storage tank @ HCPC)</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No items of non-compliance cited – inspector recommended upgrading Class C operator training log.  Class C training and training log updated and submitted to TCEQ 6/17/2022.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Inspection general closeout letter received July 6, 2022</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632394"/>
                  </a:ext>
                </a:extLst>
              </a:tr>
            </a:tbl>
          </a:graphicData>
        </a:graphic>
      </p:graphicFrame>
    </p:spTree>
    <p:extLst>
      <p:ext uri="{BB962C8B-B14F-4D97-AF65-F5344CB8AC3E}">
        <p14:creationId xmlns:p14="http://schemas.microsoft.com/office/powerpoint/2010/main" val="122027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23DBB836-9EA7-49DF-878E-B504B4A66151}"/>
              </a:ext>
            </a:extLst>
          </p:cNvPr>
          <p:cNvSpPr>
            <a:spLocks noGrp="1"/>
          </p:cNvSpPr>
          <p:nvPr>
            <p:ph type="title"/>
          </p:nvPr>
        </p:nvSpPr>
        <p:spPr/>
        <p:txBody>
          <a:bodyPr/>
          <a:lstStyle/>
          <a:p>
            <a:pPr algn="ctr" eaLnBrk="1" hangingPunct="1"/>
            <a:r>
              <a:rPr lang="en-US" altLang="en-US" dirty="0">
                <a:solidFill>
                  <a:srgbClr val="BD4F19"/>
                </a:solidFill>
                <a:latin typeface="+mn-lt"/>
              </a:rPr>
              <a:t>External Agencies Inspections</a:t>
            </a:r>
            <a:br>
              <a:rPr lang="en-US" altLang="en-US" dirty="0">
                <a:solidFill>
                  <a:srgbClr val="BD4F19"/>
                </a:solidFill>
                <a:latin typeface="+mn-lt"/>
              </a:rPr>
            </a:br>
            <a:r>
              <a:rPr lang="en-US" altLang="en-US" sz="2800" dirty="0">
                <a:solidFill>
                  <a:srgbClr val="BD4F19"/>
                </a:solidFill>
                <a:latin typeface="+mn-lt"/>
              </a:rPr>
              <a:t>n= 13</a:t>
            </a:r>
          </a:p>
        </p:txBody>
      </p:sp>
      <p:graphicFrame>
        <p:nvGraphicFramePr>
          <p:cNvPr id="2" name="Table 1">
            <a:extLst>
              <a:ext uri="{FF2B5EF4-FFF2-40B4-BE49-F238E27FC236}">
                <a16:creationId xmlns:a16="http://schemas.microsoft.com/office/drawing/2014/main" id="{8DC15E16-A73F-45ED-975E-744A107BB089}"/>
              </a:ext>
            </a:extLst>
          </p:cNvPr>
          <p:cNvGraphicFramePr>
            <a:graphicFrameLocks noGrp="1"/>
          </p:cNvGraphicFramePr>
          <p:nvPr>
            <p:extLst>
              <p:ext uri="{D42A27DB-BD31-4B8C-83A1-F6EECF244321}">
                <p14:modId xmlns:p14="http://schemas.microsoft.com/office/powerpoint/2010/main" val="1176514572"/>
              </p:ext>
            </p:extLst>
          </p:nvPr>
        </p:nvGraphicFramePr>
        <p:xfrm>
          <a:off x="1518407" y="1665522"/>
          <a:ext cx="8940787" cy="3258842"/>
        </p:xfrm>
        <a:graphic>
          <a:graphicData uri="http://schemas.openxmlformats.org/drawingml/2006/table">
            <a:tbl>
              <a:tblPr firstRow="1" firstCol="1" bandRow="1"/>
              <a:tblGrid>
                <a:gridCol w="423299">
                  <a:extLst>
                    <a:ext uri="{9D8B030D-6E8A-4147-A177-3AD203B41FA5}">
                      <a16:colId xmlns:a16="http://schemas.microsoft.com/office/drawing/2014/main" val="585030594"/>
                    </a:ext>
                  </a:extLst>
                </a:gridCol>
                <a:gridCol w="1490719">
                  <a:extLst>
                    <a:ext uri="{9D8B030D-6E8A-4147-A177-3AD203B41FA5}">
                      <a16:colId xmlns:a16="http://schemas.microsoft.com/office/drawing/2014/main" val="20000"/>
                    </a:ext>
                  </a:extLst>
                </a:gridCol>
                <a:gridCol w="2370476">
                  <a:extLst>
                    <a:ext uri="{9D8B030D-6E8A-4147-A177-3AD203B41FA5}">
                      <a16:colId xmlns:a16="http://schemas.microsoft.com/office/drawing/2014/main" val="20001"/>
                    </a:ext>
                  </a:extLst>
                </a:gridCol>
                <a:gridCol w="2701459">
                  <a:extLst>
                    <a:ext uri="{9D8B030D-6E8A-4147-A177-3AD203B41FA5}">
                      <a16:colId xmlns:a16="http://schemas.microsoft.com/office/drawing/2014/main" val="20002"/>
                    </a:ext>
                  </a:extLst>
                </a:gridCol>
                <a:gridCol w="1954834">
                  <a:extLst>
                    <a:ext uri="{9D8B030D-6E8A-4147-A177-3AD203B41FA5}">
                      <a16:colId xmlns:a16="http://schemas.microsoft.com/office/drawing/2014/main" val="20003"/>
                    </a:ext>
                  </a:extLst>
                </a:gridCol>
              </a:tblGrid>
              <a:tr h="315893">
                <a:tc>
                  <a:txBody>
                    <a:bodyPr/>
                    <a:lstStyle/>
                    <a:p>
                      <a:pPr marL="0" marR="0">
                        <a:spcBef>
                          <a:spcPts val="0"/>
                        </a:spcBef>
                        <a:spcAft>
                          <a:spcPts val="600"/>
                        </a:spcAft>
                      </a:pPr>
                      <a:endParaRPr lang="en-US" sz="900" b="1" dirty="0">
                        <a:effectLst/>
                        <a:latin typeface="Arial"/>
                        <a:ea typeface="Calibri"/>
                        <a:cs typeface="Times New Roman"/>
                      </a:endParaRPr>
                    </a:p>
                  </a:txBody>
                  <a:tcPr marL="64959" marR="64959" marT="32475" marB="3247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dirty="0">
                          <a:effectLst/>
                          <a:latin typeface="Arial"/>
                          <a:ea typeface="Calibri"/>
                          <a:cs typeface="Times New Roman"/>
                        </a:rPr>
                        <a:t>Date</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a:effectLst/>
                          <a:latin typeface="Arial"/>
                          <a:ea typeface="Calibri"/>
                          <a:cs typeface="Times New Roman"/>
                        </a:rPr>
                        <a:t>Agency</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a:effectLst/>
                          <a:latin typeface="Arial"/>
                          <a:ea typeface="Calibri"/>
                          <a:cs typeface="Times New Roman"/>
                        </a:rPr>
                        <a:t>Findings</a:t>
                      </a:r>
                    </a:p>
                  </a:txBody>
                  <a:tcPr marL="64959" marR="64959" marT="32475" marB="324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900" b="1" dirty="0">
                          <a:effectLst/>
                          <a:latin typeface="Arial"/>
                          <a:ea typeface="Calibri"/>
                          <a:cs typeface="Times New Roman"/>
                        </a:rPr>
                        <a:t>Status</a:t>
                      </a:r>
                    </a:p>
                  </a:txBody>
                  <a:tcPr marL="64959" marR="64959" marT="32475" marB="32475">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3670">
                <a:tc>
                  <a:txBody>
                    <a:bodyPr/>
                    <a:lstStyle/>
                    <a:p>
                      <a:pPr marL="0" marR="0">
                        <a:spcBef>
                          <a:spcPts val="0"/>
                        </a:spcBef>
                        <a:spcAft>
                          <a:spcPts val="600"/>
                        </a:spcAft>
                      </a:pPr>
                      <a:r>
                        <a:rPr lang="en-US" sz="1000" dirty="0">
                          <a:effectLst/>
                          <a:latin typeface="Arial"/>
                          <a:ea typeface="Calibri"/>
                          <a:cs typeface="Times New Roman"/>
                        </a:rPr>
                        <a:t>11</a:t>
                      </a:r>
                    </a:p>
                  </a:txBody>
                  <a:tcPr marT="45725" marB="4572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June 27,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 Physicians, Atascocita Ortho, X-ray R26367, Site 037)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7227">
                <a:tc>
                  <a:txBody>
                    <a:bodyPr/>
                    <a:lstStyle/>
                    <a:p>
                      <a:pPr marL="0" marR="0">
                        <a:spcBef>
                          <a:spcPts val="0"/>
                        </a:spcBef>
                        <a:spcAft>
                          <a:spcPts val="600"/>
                        </a:spcAft>
                      </a:pPr>
                      <a:r>
                        <a:rPr lang="en-US" sz="1000" dirty="0">
                          <a:effectLst/>
                          <a:latin typeface="Arial"/>
                          <a:ea typeface="Calibri"/>
                          <a:cs typeface="Times New Roman"/>
                        </a:rPr>
                        <a:t>12</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June 28, 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Texas Department of State Health Services Radiation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No items of non-compliance (UT Physicians, Kingwood Ortho, X-ray R26367, Site 036)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Inspection file closed</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2052">
                <a:tc>
                  <a:txBody>
                    <a:bodyPr/>
                    <a:lstStyle/>
                    <a:p>
                      <a:pPr marL="0" marR="0">
                        <a:spcBef>
                          <a:spcPts val="0"/>
                        </a:spcBef>
                        <a:spcAft>
                          <a:spcPts val="600"/>
                        </a:spcAft>
                      </a:pPr>
                      <a:r>
                        <a:rPr lang="en-US" sz="1000" dirty="0">
                          <a:effectLst/>
                          <a:latin typeface="Arial"/>
                          <a:ea typeface="Calibri"/>
                          <a:cs typeface="Times New Roman"/>
                        </a:rPr>
                        <a:t>13</a:t>
                      </a:r>
                    </a:p>
                  </a:txBody>
                  <a:tcPr marT="45704" marB="45704">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a:t>August</a:t>
                      </a:r>
                      <a:r>
                        <a:rPr lang="en-US" sz="1100" baseline="0" dirty="0"/>
                        <a:t> 10, </a:t>
                      </a:r>
                      <a:r>
                        <a:rPr lang="en-US" sz="1100" dirty="0"/>
                        <a:t>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CDC Etiologic</a:t>
                      </a:r>
                      <a:r>
                        <a:rPr lang="en-US" sz="1100" baseline="0" dirty="0">
                          <a:effectLst/>
                          <a:latin typeface="Calibri" panose="020F0502020204030204" pitchFamily="34" charset="0"/>
                          <a:ea typeface="Calibri" panose="020F0502020204030204" pitchFamily="34" charset="0"/>
                        </a:rPr>
                        <a:t> Agent Import Permit Program inspection (UT SPH @ UTRGV Edinberg laboratory)</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5000"/>
                        </a:lnSpc>
                        <a:spcBef>
                          <a:spcPts val="0"/>
                        </a:spcBef>
                        <a:spcAft>
                          <a:spcPts val="0"/>
                        </a:spcAft>
                        <a:buNone/>
                      </a:pPr>
                      <a:r>
                        <a:rPr lang="en-US" sz="1100" dirty="0">
                          <a:effectLst/>
                          <a:latin typeface="Calibri" panose="020F0502020204030204" pitchFamily="34" charset="0"/>
                          <a:ea typeface="Calibri" panose="020F0502020204030204" pitchFamily="34" charset="0"/>
                        </a:rPr>
                        <a:t>Two primary findings – 1) Clarification of BSL3 Manuals and SOPs (UTRGV and Brownsville),</a:t>
                      </a:r>
                      <a:r>
                        <a:rPr lang="en-US" sz="1100" baseline="0" dirty="0">
                          <a:effectLst/>
                          <a:latin typeface="Calibri" panose="020F0502020204030204" pitchFamily="34" charset="0"/>
                          <a:ea typeface="Calibri" panose="020F0502020204030204" pitchFamily="34" charset="0"/>
                        </a:rPr>
                        <a:t> and 2) </a:t>
                      </a:r>
                      <a:r>
                        <a:rPr lang="en-US" sz="1100" dirty="0">
                          <a:effectLst/>
                          <a:latin typeface="Calibri" panose="020F0502020204030204" pitchFamily="34" charset="0"/>
                          <a:ea typeface="Calibri" panose="020F0502020204030204" pitchFamily="34" charset="0"/>
                        </a:rPr>
                        <a:t>Maintenance items regarding UTRGV BSL3</a:t>
                      </a:r>
                    </a:p>
                  </a:txBody>
                  <a:tcPr marT="45726" marB="457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effectLst/>
                          <a:latin typeface="Calibri" panose="020F0502020204030204" pitchFamily="34" charset="0"/>
                          <a:ea typeface="Calibri" panose="020F0502020204030204" pitchFamily="34" charset="0"/>
                        </a:rPr>
                        <a:t>Response submitted to CDC on November</a:t>
                      </a:r>
                      <a:r>
                        <a:rPr lang="en-US" sz="1100" baseline="0" dirty="0">
                          <a:effectLst/>
                          <a:latin typeface="Calibri" panose="020F0502020204030204" pitchFamily="34" charset="0"/>
                          <a:ea typeface="Calibri" panose="020F0502020204030204" pitchFamily="34" charset="0"/>
                        </a:rPr>
                        <a:t> 1, 2022</a:t>
                      </a:r>
                      <a:endParaRPr lang="en-US" sz="1100" dirty="0">
                        <a:effectLst/>
                        <a:latin typeface="Calibri" panose="020F0502020204030204" pitchFamily="34" charset="0"/>
                        <a:ea typeface="Calibri" panose="020F0502020204030204" pitchFamily="34" charset="0"/>
                      </a:endParaRPr>
                    </a:p>
                  </a:txBody>
                  <a:tcPr marT="45726" marB="4572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897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66B2DD0-1035-474C-8BE4-42F9BCC33AF3}"/>
              </a:ext>
            </a:extLst>
          </p:cNvPr>
          <p:cNvSpPr>
            <a:spLocks noChangeArrowheads="1"/>
          </p:cNvSpPr>
          <p:nvPr/>
        </p:nvSpPr>
        <p:spPr bwMode="auto">
          <a:xfrm>
            <a:off x="317241" y="1240971"/>
            <a:ext cx="11409783" cy="5334000"/>
          </a:xfrm>
          <a:prstGeom prst="rect">
            <a:avLst/>
          </a:prstGeom>
          <a:solidFill>
            <a:schemeClr val="bg1"/>
          </a:solid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35843" name="Rectangle 3">
            <a:extLst>
              <a:ext uri="{FF2B5EF4-FFF2-40B4-BE49-F238E27FC236}">
                <a16:creationId xmlns:a16="http://schemas.microsoft.com/office/drawing/2014/main" id="{B6F73A1C-80AB-47EB-A48B-5B70A5B7E069}"/>
              </a:ext>
            </a:extLst>
          </p:cNvPr>
          <p:cNvSpPr>
            <a:spLocks noGrp="1"/>
          </p:cNvSpPr>
          <p:nvPr>
            <p:ph type="title"/>
          </p:nvPr>
        </p:nvSpPr>
        <p:spPr>
          <a:xfrm>
            <a:off x="1211424" y="46037"/>
            <a:ext cx="10515600" cy="1325563"/>
          </a:xfrm>
        </p:spPr>
        <p:txBody>
          <a:bodyPr/>
          <a:lstStyle/>
          <a:p>
            <a:pPr algn="ctr" eaLnBrk="1" hangingPunct="1"/>
            <a:r>
              <a:rPr lang="en-US" altLang="en-US" sz="3600" dirty="0">
                <a:latin typeface="+mn-lt"/>
              </a:rPr>
              <a:t>Routine Internal Compliance Assessments</a:t>
            </a:r>
          </a:p>
        </p:txBody>
      </p:sp>
      <p:sp>
        <p:nvSpPr>
          <p:cNvPr id="28676" name="Rectangle 4">
            <a:extLst>
              <a:ext uri="{FF2B5EF4-FFF2-40B4-BE49-F238E27FC236}">
                <a16:creationId xmlns:a16="http://schemas.microsoft.com/office/drawing/2014/main" id="{5741ECAF-6199-453F-A9E7-22F898F1B435}"/>
              </a:ext>
            </a:extLst>
          </p:cNvPr>
          <p:cNvSpPr>
            <a:spLocks noGrp="1" noChangeArrowheads="1"/>
          </p:cNvSpPr>
          <p:nvPr>
            <p:ph idx="1"/>
          </p:nvPr>
        </p:nvSpPr>
        <p:spPr>
          <a:xfrm>
            <a:off x="464975" y="1313408"/>
            <a:ext cx="11132975" cy="5428211"/>
          </a:xfrm>
          <a:noFill/>
        </p:spPr>
        <p:txBody>
          <a:bodyPr>
            <a:normAutofit fontScale="92500" lnSpcReduction="10000"/>
          </a:bodyPr>
          <a:lstStyle/>
          <a:p>
            <a:pPr marL="0" indent="0" eaLnBrk="1" hangingPunct="1">
              <a:lnSpc>
                <a:spcPct val="80000"/>
              </a:lnSpc>
              <a:buNone/>
              <a:defRPr/>
            </a:pPr>
            <a:r>
              <a:rPr lang="en-US" altLang="en-US" sz="1800" dirty="0">
                <a:solidFill>
                  <a:srgbClr val="BD4F19"/>
                </a:solidFill>
              </a:rPr>
              <a:t>4,199 workplace assessments documented (approximately 20 per day completed)</a:t>
            </a:r>
          </a:p>
          <a:p>
            <a:pPr lvl="1" eaLnBrk="1" hangingPunct="1">
              <a:lnSpc>
                <a:spcPct val="80000"/>
              </a:lnSpc>
              <a:defRPr/>
            </a:pPr>
            <a:r>
              <a:rPr lang="en-US" altLang="en-US" sz="1800" dirty="0"/>
              <a:t>Progression of routine surveillance program emphasis: labs, clinics, building fire systems, mechanical and non-lab spaces</a:t>
            </a:r>
          </a:p>
          <a:p>
            <a:pPr lvl="1" eaLnBrk="1" hangingPunct="1">
              <a:lnSpc>
                <a:spcPct val="80000"/>
              </a:lnSpc>
              <a:defRPr/>
            </a:pPr>
            <a:endParaRPr lang="en-US" altLang="en-US" sz="1800" dirty="0"/>
          </a:p>
          <a:p>
            <a:pPr lvl="1" eaLnBrk="1" hangingPunct="1">
              <a:lnSpc>
                <a:spcPct val="80000"/>
              </a:lnSpc>
              <a:defRPr/>
            </a:pPr>
            <a:r>
              <a:rPr lang="en-US" altLang="en-US" sz="1800" dirty="0"/>
              <a:t>1,645 deficiencies identified (70% in non-lab spaces)</a:t>
            </a:r>
          </a:p>
          <a:p>
            <a:pPr lvl="1" eaLnBrk="1" hangingPunct="1">
              <a:lnSpc>
                <a:spcPct val="80000"/>
              </a:lnSpc>
              <a:buFontTx/>
              <a:buNone/>
              <a:defRPr/>
            </a:pPr>
            <a:endParaRPr lang="en-US" altLang="en-US" sz="1800" dirty="0"/>
          </a:p>
          <a:p>
            <a:pPr lvl="3" eaLnBrk="1" hangingPunct="1">
              <a:lnSpc>
                <a:spcPct val="80000"/>
              </a:lnSpc>
              <a:defRPr/>
            </a:pPr>
            <a:r>
              <a:rPr lang="en-US" altLang="en-US" dirty="0"/>
              <a:t>572 of these deficiencies now corrected to date (represents a decreased efficiency in correcting deficiencies due to challenges of COVID-19 impacts)</a:t>
            </a:r>
          </a:p>
          <a:p>
            <a:pPr lvl="3" eaLnBrk="1" hangingPunct="1">
              <a:lnSpc>
                <a:spcPct val="80000"/>
              </a:lnSpc>
              <a:defRPr/>
            </a:pPr>
            <a:r>
              <a:rPr lang="en-US" altLang="en-US" dirty="0"/>
              <a:t>EHS will continue to focus on assisting with correction of remaining deficiencies </a:t>
            </a:r>
          </a:p>
          <a:p>
            <a:pPr lvl="4" eaLnBrk="1" hangingPunct="1">
              <a:lnSpc>
                <a:spcPct val="80000"/>
              </a:lnSpc>
              <a:defRPr/>
            </a:pPr>
            <a:r>
              <a:rPr lang="en-US" altLang="en-US" sz="1600" dirty="0"/>
              <a:t>Some lab personnel not present onsite to help correct local issues</a:t>
            </a:r>
          </a:p>
          <a:p>
            <a:pPr lvl="4" eaLnBrk="1" hangingPunct="1">
              <a:lnSpc>
                <a:spcPct val="80000"/>
              </a:lnSpc>
              <a:defRPr/>
            </a:pPr>
            <a:r>
              <a:rPr lang="en-US" altLang="en-US" sz="1600" dirty="0"/>
              <a:t>Close out of deficiencies in EHS tracking system also set as a priority for EHS staff</a:t>
            </a:r>
          </a:p>
          <a:p>
            <a:pPr lvl="3" eaLnBrk="1" hangingPunct="1">
              <a:lnSpc>
                <a:spcPct val="80000"/>
              </a:lnSpc>
              <a:defRPr/>
            </a:pPr>
            <a:r>
              <a:rPr lang="en-US" altLang="en-US" dirty="0"/>
              <a:t>Working with FPE to track and report progress and reporting progress to appropriate safety committees</a:t>
            </a:r>
          </a:p>
          <a:p>
            <a:pPr marL="1371600" lvl="3" indent="0">
              <a:lnSpc>
                <a:spcPct val="80000"/>
              </a:lnSpc>
              <a:buNone/>
              <a:defRPr/>
            </a:pPr>
            <a:endParaRPr lang="en-US" altLang="en-US" dirty="0"/>
          </a:p>
          <a:p>
            <a:pPr lvl="1" eaLnBrk="1" hangingPunct="1">
              <a:lnSpc>
                <a:spcPct val="80000"/>
              </a:lnSpc>
              <a:defRPr/>
            </a:pPr>
            <a:r>
              <a:rPr lang="en-US" altLang="en-US" sz="1800" dirty="0"/>
              <a:t>9,899 individuals provided with required safety training </a:t>
            </a:r>
          </a:p>
          <a:p>
            <a:pPr lvl="3">
              <a:lnSpc>
                <a:spcPct val="80000"/>
              </a:lnSpc>
              <a:defRPr/>
            </a:pPr>
            <a:r>
              <a:rPr lang="en-US" altLang="en-US" sz="1500" dirty="0"/>
              <a:t>3,685 individuals trained and fit tested for respiratory protection (more than 2X pre-COVID-19 conditions) </a:t>
            </a:r>
          </a:p>
          <a:p>
            <a:pPr lvl="3">
              <a:lnSpc>
                <a:spcPct val="80000"/>
              </a:lnSpc>
              <a:defRPr/>
            </a:pPr>
            <a:r>
              <a:rPr lang="en-US" altLang="en-US" sz="1500" dirty="0"/>
              <a:t>Clinical based students (e.g. McGovern Medical School, </a:t>
            </a:r>
            <a:r>
              <a:rPr lang="en-US" altLang="en-US" sz="1500" dirty="0" err="1"/>
              <a:t>Cizik</a:t>
            </a:r>
            <a:r>
              <a:rPr lang="en-US" altLang="en-US" sz="1500" dirty="0"/>
              <a:t> School of Nursing, School of Dentistry) provided with COVID-19 awareness and PPE training</a:t>
            </a:r>
          </a:p>
          <a:p>
            <a:pPr lvl="3">
              <a:lnSpc>
                <a:spcPct val="80000"/>
              </a:lnSpc>
              <a:defRPr/>
            </a:pPr>
            <a:r>
              <a:rPr lang="en-US" altLang="en-US" sz="1500" dirty="0"/>
              <a:t>Continued increase in participation in online safety training modules (primarily refresher lab and clinic safety training)</a:t>
            </a:r>
          </a:p>
          <a:p>
            <a:pPr lvl="3">
              <a:lnSpc>
                <a:spcPct val="80000"/>
              </a:lnSpc>
              <a:defRPr/>
            </a:pPr>
            <a:r>
              <a:rPr lang="en-US" altLang="en-US" sz="1500" dirty="0"/>
              <a:t>Students accessing online safety training content in lieu of in-person training</a:t>
            </a:r>
          </a:p>
          <a:p>
            <a:pPr lvl="3">
              <a:lnSpc>
                <a:spcPct val="80000"/>
              </a:lnSpc>
              <a:defRPr/>
            </a:pPr>
            <a:r>
              <a:rPr lang="en-US" altLang="en-US" sz="1500" dirty="0"/>
              <a:t>As a result of software upgrades, there is now improved reporting of online safety training between EHS Assistant and HR Learning Management System (Learn 2 Succeed)</a:t>
            </a:r>
          </a:p>
          <a:p>
            <a:pPr lvl="1">
              <a:lnSpc>
                <a:spcPct val="80000"/>
              </a:lnSpc>
              <a:defRPr/>
            </a:pPr>
            <a:endParaRPr lang="en-US" altLang="en-US" sz="1800" dirty="0"/>
          </a:p>
          <a:p>
            <a:pPr lvl="1">
              <a:lnSpc>
                <a:spcPct val="80000"/>
              </a:lnSpc>
              <a:defRPr/>
            </a:pPr>
            <a:r>
              <a:rPr lang="en-US" altLang="en-US" sz="1800" dirty="0"/>
              <a:t>86% of PIs have submitted chemical inventories for filing in SHERM database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B2E8A83-BADC-4083-BAAB-04082938E499}"/>
              </a:ext>
            </a:extLst>
          </p:cNvPr>
          <p:cNvGraphicFramePr>
            <a:graphicFrameLocks/>
          </p:cNvGraphicFramePr>
          <p:nvPr>
            <p:extLst>
              <p:ext uri="{D42A27DB-BD31-4B8C-83A1-F6EECF244321}">
                <p14:modId xmlns:p14="http://schemas.microsoft.com/office/powerpoint/2010/main" val="3744433818"/>
              </p:ext>
            </p:extLst>
          </p:nvPr>
        </p:nvGraphicFramePr>
        <p:xfrm>
          <a:off x="1328057" y="55102"/>
          <a:ext cx="9535886" cy="66651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60626" y="3391699"/>
            <a:ext cx="2786006" cy="369332"/>
          </a:xfrm>
          <a:prstGeom prst="rect">
            <a:avLst/>
          </a:prstGeom>
          <a:noFill/>
        </p:spPr>
        <p:txBody>
          <a:bodyPr wrap="square" rtlCol="0">
            <a:spAutoFit/>
          </a:bodyPr>
          <a:lstStyle/>
          <a:p>
            <a:r>
              <a:rPr lang="en-US" dirty="0"/>
              <a:t>Number of Individuals</a:t>
            </a:r>
          </a:p>
        </p:txBody>
      </p:sp>
      <p:sp>
        <p:nvSpPr>
          <p:cNvPr id="7" name="TextBox 6"/>
          <p:cNvSpPr txBox="1"/>
          <p:nvPr/>
        </p:nvSpPr>
        <p:spPr>
          <a:xfrm>
            <a:off x="5428471" y="6488668"/>
            <a:ext cx="1335059" cy="369332"/>
          </a:xfrm>
          <a:prstGeom prst="rect">
            <a:avLst/>
          </a:prstGeom>
          <a:noFill/>
        </p:spPr>
        <p:txBody>
          <a:bodyPr wrap="square" rtlCol="0">
            <a:spAutoFit/>
          </a:bodyPr>
          <a:lstStyle/>
          <a:p>
            <a:r>
              <a:rPr lang="en-US" dirty="0"/>
              <a:t>Fiscal Year</a:t>
            </a:r>
          </a:p>
        </p:txBody>
      </p:sp>
      <p:sp>
        <p:nvSpPr>
          <p:cNvPr id="8" name="TextBox 1">
            <a:extLst>
              <a:ext uri="{FF2B5EF4-FFF2-40B4-BE49-F238E27FC236}">
                <a16:creationId xmlns:a16="http://schemas.microsoft.com/office/drawing/2014/main" id="{A97845F4-FF02-47C8-81AB-BD0AE11A5332}"/>
              </a:ext>
            </a:extLst>
          </p:cNvPr>
          <p:cNvSpPr txBox="1">
            <a:spLocks noChangeArrowheads="1"/>
          </p:cNvSpPr>
          <p:nvPr/>
        </p:nvSpPr>
        <p:spPr bwMode="auto">
          <a:xfrm>
            <a:off x="9941067" y="1616022"/>
            <a:ext cx="1944769" cy="600164"/>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r>
              <a:rPr lang="en-US" altLang="en-US" sz="1100" dirty="0">
                <a:latin typeface="Arial" panose="020B0604020202020204" pitchFamily="34" charset="0"/>
                <a:cs typeface="Arial" panose="020B0604020202020204" pitchFamily="34" charset="0"/>
              </a:rPr>
              <a:t>NOTE: </a:t>
            </a:r>
            <a:r>
              <a:rPr lang="en-US" altLang="en-US" dirty="0">
                <a:latin typeface="Arial" panose="020B0604020202020204" pitchFamily="34" charset="0"/>
                <a:cs typeface="Arial" panose="020B0604020202020204" pitchFamily="34" charset="0"/>
              </a:rPr>
              <a:t>Fit testing results in ongoing annual obligation for fit testing refresher </a:t>
            </a: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40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AC2A-B2CB-4F87-9A37-BE05609759DA}"/>
              </a:ext>
            </a:extLst>
          </p:cNvPr>
          <p:cNvSpPr>
            <a:spLocks noGrp="1"/>
          </p:cNvSpPr>
          <p:nvPr>
            <p:ph type="title"/>
          </p:nvPr>
        </p:nvSpPr>
        <p:spPr/>
        <p:txBody>
          <a:bodyPr/>
          <a:lstStyle/>
          <a:p>
            <a:pPr algn="ctr"/>
            <a:r>
              <a:rPr lang="en-US" dirty="0">
                <a:latin typeface="+mn-lt"/>
              </a:rPr>
              <a:t>UTHealth Houston Institutional Missions and </a:t>
            </a:r>
            <a:br>
              <a:rPr lang="en-US" dirty="0">
                <a:latin typeface="+mn-lt"/>
              </a:rPr>
            </a:br>
            <a:r>
              <a:rPr lang="en-US" dirty="0">
                <a:latin typeface="+mn-lt"/>
              </a:rPr>
              <a:t>SHERM’s Role, Contributions</a:t>
            </a:r>
          </a:p>
        </p:txBody>
      </p:sp>
      <p:sp>
        <p:nvSpPr>
          <p:cNvPr id="3" name="Content Placeholder 2">
            <a:extLst>
              <a:ext uri="{FF2B5EF4-FFF2-40B4-BE49-F238E27FC236}">
                <a16:creationId xmlns:a16="http://schemas.microsoft.com/office/drawing/2014/main" id="{E98D253F-33C6-4DE6-BE74-8192B205B445}"/>
              </a:ext>
            </a:extLst>
          </p:cNvPr>
          <p:cNvSpPr>
            <a:spLocks noGrp="1"/>
          </p:cNvSpPr>
          <p:nvPr>
            <p:ph idx="1"/>
          </p:nvPr>
        </p:nvSpPr>
        <p:spPr>
          <a:xfrm>
            <a:off x="637563" y="1916112"/>
            <a:ext cx="10741118" cy="4351338"/>
          </a:xfrm>
          <a:ln w="12700">
            <a:noFill/>
          </a:ln>
        </p:spPr>
        <p:txBody>
          <a:bodyPr/>
          <a:lstStyle/>
          <a:p>
            <a:pPr marL="0" indent="0">
              <a:buNone/>
            </a:pPr>
            <a:r>
              <a:rPr lang="en-US" dirty="0"/>
              <a:t>UTHealth Houston institutional missions:</a:t>
            </a:r>
          </a:p>
          <a:p>
            <a:pPr lvl="1"/>
            <a:r>
              <a:rPr lang="en-US" dirty="0"/>
              <a:t>Teaching</a:t>
            </a:r>
          </a:p>
          <a:p>
            <a:pPr lvl="1"/>
            <a:r>
              <a:rPr lang="en-US" dirty="0"/>
              <a:t>Research</a:t>
            </a:r>
          </a:p>
          <a:p>
            <a:pPr lvl="1"/>
            <a:r>
              <a:rPr lang="en-US" dirty="0"/>
              <a:t>Service</a:t>
            </a:r>
          </a:p>
          <a:p>
            <a:pPr lvl="2"/>
            <a:r>
              <a:rPr lang="en-US" dirty="0">
                <a:solidFill>
                  <a:srgbClr val="BD4F19"/>
                </a:solidFill>
              </a:rPr>
              <a:t>Service to the Institution (SHERM’s primary role)</a:t>
            </a:r>
          </a:p>
          <a:p>
            <a:pPr marL="1371600" lvl="3" indent="0">
              <a:buNone/>
            </a:pPr>
            <a:r>
              <a:rPr lang="en-US" dirty="0">
                <a:solidFill>
                  <a:srgbClr val="BD4F19"/>
                </a:solidFill>
              </a:rPr>
              <a:t>4 Key Performance Indicators (KPI) of safety services provided</a:t>
            </a:r>
          </a:p>
          <a:p>
            <a:pPr marL="1371600" lvl="3" indent="0">
              <a:buNone/>
            </a:pPr>
            <a:endParaRPr lang="en-US" dirty="0"/>
          </a:p>
          <a:p>
            <a:pPr lvl="2"/>
            <a:r>
              <a:rPr lang="en-US" dirty="0"/>
              <a:t>Service to the Community</a:t>
            </a:r>
          </a:p>
          <a:p>
            <a:pPr lvl="2"/>
            <a:endParaRPr lang="en-US" dirty="0"/>
          </a:p>
          <a:p>
            <a:pPr marL="0" indent="0">
              <a:buNone/>
            </a:pPr>
            <a:r>
              <a:rPr lang="en-US" dirty="0"/>
              <a:t>SHERM also contributes to the other key </a:t>
            </a:r>
            <a:r>
              <a:rPr lang="en-US" altLang="en-US" dirty="0"/>
              <a:t>institutional missions as well</a:t>
            </a:r>
            <a:endParaRPr lang="en-US" dirty="0"/>
          </a:p>
        </p:txBody>
      </p:sp>
      <p:sp>
        <p:nvSpPr>
          <p:cNvPr id="4" name="Rectangle 3">
            <a:extLst>
              <a:ext uri="{FF2B5EF4-FFF2-40B4-BE49-F238E27FC236}">
                <a16:creationId xmlns:a16="http://schemas.microsoft.com/office/drawing/2014/main" id="{03B839B4-676C-45D3-AEEC-0D50E2281891}"/>
              </a:ext>
            </a:extLst>
          </p:cNvPr>
          <p:cNvSpPr/>
          <p:nvPr/>
        </p:nvSpPr>
        <p:spPr>
          <a:xfrm>
            <a:off x="363894" y="1690688"/>
            <a:ext cx="11513975" cy="4802187"/>
          </a:xfrm>
          <a:prstGeom prst="rect">
            <a:avLst/>
          </a:prstGeom>
          <a:noFill/>
          <a:ln w="12700">
            <a:solidFill>
              <a:srgbClr val="BD4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8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9EC9429A-FD84-45F0-AF7A-42CC7AE97517}"/>
              </a:ext>
            </a:extLst>
          </p:cNvPr>
          <p:cNvSpPr>
            <a:spLocks noGrp="1"/>
          </p:cNvSpPr>
          <p:nvPr>
            <p:ph type="title"/>
          </p:nvPr>
        </p:nvSpPr>
        <p:spPr>
          <a:xfrm>
            <a:off x="1607420" y="62564"/>
            <a:ext cx="9307628" cy="1325563"/>
          </a:xfrm>
        </p:spPr>
        <p:txBody>
          <a:bodyPr/>
          <a:lstStyle/>
          <a:p>
            <a:pPr eaLnBrk="1" hangingPunct="1"/>
            <a:r>
              <a:rPr lang="en-US" altLang="en-US" sz="4000" dirty="0">
                <a:latin typeface="+mn-lt"/>
              </a:rPr>
              <a:t>Non-Routine Internal Compliance Activities </a:t>
            </a:r>
          </a:p>
        </p:txBody>
      </p:sp>
      <p:sp>
        <p:nvSpPr>
          <p:cNvPr id="28676" name="Rectangle 4">
            <a:extLst>
              <a:ext uri="{FF2B5EF4-FFF2-40B4-BE49-F238E27FC236}">
                <a16:creationId xmlns:a16="http://schemas.microsoft.com/office/drawing/2014/main" id="{A82BC021-2ADC-470E-8676-E755BBC3BD95}"/>
              </a:ext>
            </a:extLst>
          </p:cNvPr>
          <p:cNvSpPr>
            <a:spLocks noGrp="1" noChangeArrowheads="1"/>
          </p:cNvSpPr>
          <p:nvPr>
            <p:ph idx="1"/>
          </p:nvPr>
        </p:nvSpPr>
        <p:spPr>
          <a:xfrm>
            <a:off x="539621" y="1325563"/>
            <a:ext cx="10965024" cy="5326062"/>
          </a:xfrm>
          <a:noFill/>
          <a:ln w="12700">
            <a:solidFill>
              <a:srgbClr val="BD4F19"/>
            </a:solidFill>
          </a:ln>
        </p:spPr>
        <p:txBody>
          <a:bodyPr/>
          <a:lstStyle/>
          <a:p>
            <a:pPr eaLnBrk="1" hangingPunct="1">
              <a:lnSpc>
                <a:spcPct val="80000"/>
              </a:lnSpc>
              <a:buFont typeface="Arial" charset="0"/>
              <a:buChar char="•"/>
              <a:defRPr/>
            </a:pPr>
            <a:r>
              <a:rPr lang="en-US" altLang="en-US" sz="2600" dirty="0"/>
              <a:t>SHERM has served as a stakeholder in controlled substances working group to address recommended improvements in research and clinical oversight as stated in the findings by the Office of Auditing and Advisory Services (note that DEA registrations are maintained at the individual investigator or clinician level at </a:t>
            </a:r>
            <a:r>
              <a:rPr lang="en-US" altLang="en-US" sz="2600" dirty="0" err="1"/>
              <a:t>UTHealth</a:t>
            </a:r>
            <a:r>
              <a:rPr lang="en-US" altLang="en-US" sz="2600" dirty="0"/>
              <a:t> Houston)</a:t>
            </a:r>
          </a:p>
          <a:p>
            <a:pPr eaLnBrk="1" hangingPunct="1">
              <a:lnSpc>
                <a:spcPct val="80000"/>
              </a:lnSpc>
              <a:buFont typeface="Arial" charset="0"/>
              <a:buChar char="•"/>
              <a:defRPr/>
            </a:pPr>
            <a:r>
              <a:rPr lang="en-US" altLang="en-US" sz="2600" dirty="0"/>
              <a:t>Plan reviews, code compliance, and safety oversight for construction completion and opening of the new Dunn Behavioral Sciences Center; design scope planning for TMC3 and PHERB projects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665D0611-4B75-4532-BEB8-E8858ECAEC7B}"/>
              </a:ext>
            </a:extLst>
          </p:cNvPr>
          <p:cNvSpPr>
            <a:spLocks noGrp="1"/>
          </p:cNvSpPr>
          <p:nvPr>
            <p:ph type="title"/>
          </p:nvPr>
        </p:nvSpPr>
        <p:spPr>
          <a:xfrm>
            <a:off x="2731536" y="122221"/>
            <a:ext cx="6728927" cy="1325563"/>
          </a:xfrm>
        </p:spPr>
        <p:txBody>
          <a:bodyPr/>
          <a:lstStyle/>
          <a:p>
            <a:pPr eaLnBrk="1" hangingPunct="1"/>
            <a:r>
              <a:rPr lang="en-US" altLang="en-US" sz="3600" dirty="0">
                <a:latin typeface="+mn-lt"/>
              </a:rPr>
              <a:t>FY23 Planned Actions - Compliance</a:t>
            </a:r>
          </a:p>
        </p:txBody>
      </p:sp>
      <p:sp>
        <p:nvSpPr>
          <p:cNvPr id="18436" name="Rectangle 4">
            <a:extLst>
              <a:ext uri="{FF2B5EF4-FFF2-40B4-BE49-F238E27FC236}">
                <a16:creationId xmlns:a16="http://schemas.microsoft.com/office/drawing/2014/main" id="{10FDB671-FAC1-4021-82C2-351E471741C1}"/>
              </a:ext>
            </a:extLst>
          </p:cNvPr>
          <p:cNvSpPr>
            <a:spLocks noGrp="1" noChangeArrowheads="1"/>
          </p:cNvSpPr>
          <p:nvPr>
            <p:ph idx="1"/>
          </p:nvPr>
        </p:nvSpPr>
        <p:spPr>
          <a:xfrm>
            <a:off x="345233" y="1447784"/>
            <a:ext cx="11392677" cy="5102306"/>
          </a:xfrm>
          <a:noFill/>
          <a:ln w="12700">
            <a:solidFill>
              <a:srgbClr val="BD4F19"/>
            </a:solidFill>
          </a:ln>
        </p:spPr>
        <p:txBody>
          <a:bodyPr>
            <a:normAutofit fontScale="92500"/>
          </a:bodyPr>
          <a:lstStyle/>
          <a:p>
            <a:pPr marL="0" indent="0" eaLnBrk="1" hangingPunct="1">
              <a:lnSpc>
                <a:spcPct val="90000"/>
              </a:lnSpc>
              <a:buNone/>
              <a:defRPr/>
            </a:pPr>
            <a:r>
              <a:rPr lang="en-US" sz="1600" dirty="0">
                <a:solidFill>
                  <a:srgbClr val="BD4F19"/>
                </a:solidFill>
              </a:rPr>
              <a:t>External compliance</a:t>
            </a:r>
          </a:p>
          <a:p>
            <a:pPr lvl="1" eaLnBrk="1" hangingPunct="1">
              <a:lnSpc>
                <a:spcPct val="90000"/>
              </a:lnSpc>
              <a:defRPr/>
            </a:pPr>
            <a:r>
              <a:rPr lang="en-US" sz="1600" dirty="0"/>
              <a:t>Continue to educate and prepare </a:t>
            </a:r>
            <a:r>
              <a:rPr lang="en-US" sz="1600" dirty="0" err="1"/>
              <a:t>UTHealth</a:t>
            </a:r>
            <a:r>
              <a:rPr lang="en-US" sz="1600" dirty="0"/>
              <a:t> Houston &amp; </a:t>
            </a:r>
            <a:r>
              <a:rPr lang="en-US" sz="1600" dirty="0" err="1"/>
              <a:t>UTPhysicians</a:t>
            </a:r>
            <a:r>
              <a:rPr lang="en-US" sz="1600" dirty="0"/>
              <a:t> clinics about State of Texas Radiation Control program who continue to conduct frequent unannounced x-ray inspections </a:t>
            </a:r>
          </a:p>
          <a:p>
            <a:pPr lvl="1" eaLnBrk="1" hangingPunct="1">
              <a:lnSpc>
                <a:spcPct val="90000"/>
              </a:lnSpc>
              <a:defRPr/>
            </a:pPr>
            <a:r>
              <a:rPr lang="en-US" sz="1600" dirty="0"/>
              <a:t>Complete participation in NNSA program to decommission Cesium irradiators (1 device removed in FY22 as part of this program)</a:t>
            </a:r>
          </a:p>
          <a:p>
            <a:pPr lvl="1" eaLnBrk="1" hangingPunct="1">
              <a:lnSpc>
                <a:spcPct val="90000"/>
              </a:lnSpc>
              <a:defRPr/>
            </a:pPr>
            <a:r>
              <a:rPr lang="en-US" sz="1600" dirty="0"/>
              <a:t>Provide oversight of proposed withdrawal from Federal Select Agent program due to impending retirement of key faculty</a:t>
            </a:r>
          </a:p>
          <a:p>
            <a:pPr marL="0" indent="0" eaLnBrk="1" hangingPunct="1">
              <a:lnSpc>
                <a:spcPct val="90000"/>
              </a:lnSpc>
              <a:buNone/>
              <a:defRPr/>
            </a:pPr>
            <a:r>
              <a:rPr lang="en-US" sz="1600" dirty="0">
                <a:solidFill>
                  <a:srgbClr val="BD4F19"/>
                </a:solidFill>
              </a:rPr>
              <a:t>Internal compliance</a:t>
            </a:r>
          </a:p>
          <a:p>
            <a:pPr lvl="1" eaLnBrk="1" hangingPunct="1">
              <a:lnSpc>
                <a:spcPct val="90000"/>
              </a:lnSpc>
              <a:defRPr/>
            </a:pPr>
            <a:r>
              <a:rPr lang="en-US" sz="1600" dirty="0"/>
              <a:t>Develop efficiencies and strategy for long term management of respiratory protection program since demand remains high</a:t>
            </a:r>
          </a:p>
          <a:p>
            <a:pPr lvl="1" eaLnBrk="1" hangingPunct="1">
              <a:lnSpc>
                <a:spcPct val="90000"/>
              </a:lnSpc>
              <a:defRPr/>
            </a:pPr>
            <a:r>
              <a:rPr lang="en-US" sz="1600" dirty="0"/>
              <a:t>Continue aggressive routine surveillance program and incorporate lessons learned from deficiency data into safety training to prevent recurrence</a:t>
            </a:r>
          </a:p>
          <a:p>
            <a:pPr lvl="1" eaLnBrk="1" hangingPunct="1">
              <a:lnSpc>
                <a:spcPct val="90000"/>
              </a:lnSpc>
              <a:defRPr/>
            </a:pPr>
            <a:r>
              <a:rPr lang="en-US" sz="1600" dirty="0"/>
              <a:t>Focus on succession planning for specialty positions in SHERM due to anticipated transitions in future</a:t>
            </a:r>
          </a:p>
          <a:p>
            <a:pPr lvl="1" eaLnBrk="1" hangingPunct="1">
              <a:lnSpc>
                <a:spcPct val="90000"/>
              </a:lnSpc>
              <a:defRPr/>
            </a:pPr>
            <a:r>
              <a:rPr lang="en-US" sz="1600" dirty="0"/>
              <a:t>Focus on education of research and clinic personnel regarding controlled substances used and stored at </a:t>
            </a:r>
            <a:r>
              <a:rPr lang="en-US" sz="1600" dirty="0" err="1"/>
              <a:t>UTHealth</a:t>
            </a:r>
            <a:r>
              <a:rPr lang="en-US" sz="1600" dirty="0"/>
              <a:t> Houston    and UTP</a:t>
            </a:r>
          </a:p>
          <a:p>
            <a:pPr lvl="1" eaLnBrk="1" hangingPunct="1">
              <a:lnSpc>
                <a:spcPct val="90000"/>
              </a:lnSpc>
              <a:defRPr/>
            </a:pPr>
            <a:r>
              <a:rPr lang="en-US" sz="1600" dirty="0"/>
              <a:t>Continue to work with FPE to systematically address identified deficiencies and support current projects to address fire safety considerations</a:t>
            </a:r>
          </a:p>
          <a:p>
            <a:pPr lvl="2" eaLnBrk="1" hangingPunct="1">
              <a:lnSpc>
                <a:spcPct val="90000"/>
              </a:lnSpc>
              <a:buFont typeface="Arial" charset="0"/>
              <a:buChar char="•"/>
              <a:defRPr/>
            </a:pPr>
            <a:r>
              <a:rPr lang="en-US" sz="1600" dirty="0"/>
              <a:t>Provide regular updates to appropriate safety committees</a:t>
            </a:r>
          </a:p>
          <a:p>
            <a:pPr lvl="1" eaLnBrk="1" hangingPunct="1">
              <a:lnSpc>
                <a:spcPct val="90000"/>
              </a:lnSpc>
              <a:defRPr/>
            </a:pPr>
            <a:r>
              <a:rPr lang="en-US" sz="1600" dirty="0"/>
              <a:t>Continue emphasis on lab inventories of hazardous materials</a:t>
            </a:r>
          </a:p>
          <a:p>
            <a:pPr lvl="2" eaLnBrk="1" hangingPunct="1">
              <a:lnSpc>
                <a:spcPct val="90000"/>
              </a:lnSpc>
              <a:buFont typeface="Arial" charset="0"/>
              <a:buChar char="•"/>
              <a:defRPr/>
            </a:pPr>
            <a:r>
              <a:rPr lang="en-US" sz="1600" dirty="0"/>
              <a:t>Continued improvement of chemical inventories </a:t>
            </a:r>
          </a:p>
          <a:p>
            <a:pPr lvl="2" eaLnBrk="1" hangingPunct="1">
              <a:lnSpc>
                <a:spcPct val="90000"/>
              </a:lnSpc>
              <a:buFont typeface="Arial" charset="0"/>
              <a:buChar char="•"/>
              <a:defRPr/>
            </a:pPr>
            <a:r>
              <a:rPr lang="en-US" sz="1600" dirty="0"/>
              <a:t>Support biosafety awareness and inventory of biological agents and toxins within </a:t>
            </a:r>
            <a:r>
              <a:rPr lang="en-US" sz="1600" dirty="0" err="1"/>
              <a:t>UTHealth</a:t>
            </a:r>
            <a:r>
              <a:rPr lang="en-US" sz="1600" dirty="0"/>
              <a:t> Houston laboratories</a:t>
            </a:r>
          </a:p>
          <a:p>
            <a:pPr lvl="2" eaLnBrk="1" hangingPunct="1">
              <a:lnSpc>
                <a:spcPct val="90000"/>
              </a:lnSpc>
              <a:buFont typeface="Arial" charset="0"/>
              <a:buChar char="•"/>
              <a:defRPr/>
            </a:pPr>
            <a:r>
              <a:rPr lang="en-US" sz="1600" dirty="0"/>
              <a:t>Focus on controlled substances storage, security, and inventory management and documentation through routine survey process within labs and research units on campus</a:t>
            </a:r>
          </a:p>
          <a:p>
            <a:pPr lvl="2" eaLnBrk="1" hangingPunct="1">
              <a:lnSpc>
                <a:spcPct val="90000"/>
              </a:lnSpc>
              <a:buFont typeface="Arial" charset="0"/>
              <a:buChar char="•"/>
              <a:defRPr/>
            </a:pPr>
            <a:endParaRPr lang="en-US" sz="1600" dirty="0"/>
          </a:p>
          <a:p>
            <a:pPr lvl="1" eaLnBrk="1" hangingPunct="1">
              <a:lnSpc>
                <a:spcPct val="90000"/>
              </a:lnSpc>
              <a:buFontTx/>
              <a:buNone/>
              <a:defRPr/>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665D0611-4B75-4532-BEB8-E8858ECAEC7B}"/>
              </a:ext>
            </a:extLst>
          </p:cNvPr>
          <p:cNvSpPr>
            <a:spLocks noGrp="1"/>
          </p:cNvSpPr>
          <p:nvPr>
            <p:ph type="title"/>
          </p:nvPr>
        </p:nvSpPr>
        <p:spPr>
          <a:xfrm>
            <a:off x="4242707" y="122221"/>
            <a:ext cx="3706586" cy="1325563"/>
          </a:xfrm>
        </p:spPr>
        <p:txBody>
          <a:bodyPr/>
          <a:lstStyle/>
          <a:p>
            <a:pPr eaLnBrk="1" hangingPunct="1"/>
            <a:r>
              <a:rPr lang="en-US" altLang="en-US" sz="3600" dirty="0">
                <a:latin typeface="+mn-lt"/>
              </a:rPr>
              <a:t>KPI #3: Finances</a:t>
            </a:r>
          </a:p>
        </p:txBody>
      </p:sp>
      <p:sp>
        <p:nvSpPr>
          <p:cNvPr id="18436" name="Rectangle 4">
            <a:extLst>
              <a:ext uri="{FF2B5EF4-FFF2-40B4-BE49-F238E27FC236}">
                <a16:creationId xmlns:a16="http://schemas.microsoft.com/office/drawing/2014/main" id="{10FDB671-FAC1-4021-82C2-351E471741C1}"/>
              </a:ext>
            </a:extLst>
          </p:cNvPr>
          <p:cNvSpPr>
            <a:spLocks noGrp="1" noChangeArrowheads="1"/>
          </p:cNvSpPr>
          <p:nvPr>
            <p:ph idx="1"/>
          </p:nvPr>
        </p:nvSpPr>
        <p:spPr>
          <a:xfrm>
            <a:off x="345233" y="1447784"/>
            <a:ext cx="11392677" cy="5102306"/>
          </a:xfrm>
          <a:noFill/>
          <a:ln w="12700">
            <a:solidFill>
              <a:srgbClr val="BD4F19"/>
            </a:solidFill>
          </a:ln>
        </p:spPr>
        <p:txBody>
          <a:bodyPr>
            <a:normAutofit/>
          </a:bodyPr>
          <a:lstStyle/>
          <a:p>
            <a:pPr marL="0" indent="0" eaLnBrk="1" hangingPunct="1">
              <a:lnSpc>
                <a:spcPct val="90000"/>
              </a:lnSpc>
              <a:buNone/>
              <a:defRPr/>
            </a:pPr>
            <a:r>
              <a:rPr lang="en-US" sz="2400" dirty="0">
                <a:solidFill>
                  <a:srgbClr val="BD4F19"/>
                </a:solidFill>
              </a:rPr>
              <a:t>Expenditures</a:t>
            </a:r>
          </a:p>
          <a:p>
            <a:pPr lvl="1">
              <a:defRPr/>
            </a:pPr>
            <a:r>
              <a:rPr lang="en-US" dirty="0"/>
              <a:t>Program cost, cost drivers</a:t>
            </a:r>
          </a:p>
          <a:p>
            <a:pPr marL="0" indent="0" eaLnBrk="1" hangingPunct="1">
              <a:lnSpc>
                <a:spcPct val="90000"/>
              </a:lnSpc>
              <a:buNone/>
              <a:defRPr/>
            </a:pPr>
            <a:endParaRPr lang="en-US" sz="2400" dirty="0">
              <a:solidFill>
                <a:srgbClr val="BD4F19"/>
              </a:solidFill>
            </a:endParaRPr>
          </a:p>
          <a:p>
            <a:pPr marL="0" indent="0" eaLnBrk="1" hangingPunct="1">
              <a:lnSpc>
                <a:spcPct val="90000"/>
              </a:lnSpc>
              <a:buNone/>
              <a:defRPr/>
            </a:pPr>
            <a:r>
              <a:rPr lang="en-US" sz="2400" dirty="0">
                <a:solidFill>
                  <a:srgbClr val="BD4F19"/>
                </a:solidFill>
              </a:rPr>
              <a:t>Revenues</a:t>
            </a:r>
          </a:p>
          <a:p>
            <a:pPr lvl="1" eaLnBrk="1" hangingPunct="1">
              <a:lnSpc>
                <a:spcPct val="90000"/>
              </a:lnSpc>
              <a:defRPr/>
            </a:pPr>
            <a:r>
              <a:rPr lang="en-US" dirty="0"/>
              <a:t>Sources of revenue, amounts</a:t>
            </a:r>
          </a:p>
          <a:p>
            <a:pPr lvl="1" eaLnBrk="1" hangingPunct="1">
              <a:lnSpc>
                <a:spcPct val="90000"/>
              </a:lnSpc>
              <a:buFontTx/>
              <a:buNone/>
              <a:defRPr/>
            </a:pPr>
            <a:endParaRPr lang="en-US" sz="2000" dirty="0"/>
          </a:p>
        </p:txBody>
      </p:sp>
    </p:spTree>
    <p:extLst>
      <p:ext uri="{BB962C8B-B14F-4D97-AF65-F5344CB8AC3E}">
        <p14:creationId xmlns:p14="http://schemas.microsoft.com/office/powerpoint/2010/main" val="254616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F3C443A-B647-46A5-ADCC-130E5013E955}"/>
              </a:ext>
            </a:extLst>
          </p:cNvPr>
          <p:cNvGraphicFramePr>
            <a:graphicFrameLocks noChangeAspect="1"/>
          </p:cNvGraphicFramePr>
          <p:nvPr>
            <p:extLst>
              <p:ext uri="{D42A27DB-BD31-4B8C-83A1-F6EECF244321}">
                <p14:modId xmlns:p14="http://schemas.microsoft.com/office/powerpoint/2010/main" val="2333662436"/>
              </p:ext>
            </p:extLst>
          </p:nvPr>
        </p:nvGraphicFramePr>
        <p:xfrm>
          <a:off x="6328909" y="1352551"/>
          <a:ext cx="4850921" cy="5356225"/>
        </p:xfrm>
        <a:graphic>
          <a:graphicData uri="http://schemas.openxmlformats.org/drawingml/2006/chart">
            <c:chart xmlns:c="http://schemas.openxmlformats.org/drawingml/2006/chart" xmlns:r="http://schemas.openxmlformats.org/officeDocument/2006/relationships" r:id="rId2"/>
          </a:graphicData>
        </a:graphic>
      </p:graphicFrame>
      <p:sp>
        <p:nvSpPr>
          <p:cNvPr id="40963" name="Rectangle 5">
            <a:extLst>
              <a:ext uri="{FF2B5EF4-FFF2-40B4-BE49-F238E27FC236}">
                <a16:creationId xmlns:a16="http://schemas.microsoft.com/office/drawing/2014/main" id="{E18A23E4-54E7-409F-A314-FAA18C068AD8}"/>
              </a:ext>
            </a:extLst>
          </p:cNvPr>
          <p:cNvSpPr>
            <a:spLocks noChangeArrowheads="1"/>
          </p:cNvSpPr>
          <p:nvPr/>
        </p:nvSpPr>
        <p:spPr bwMode="auto">
          <a:xfrm>
            <a:off x="2405064" y="184151"/>
            <a:ext cx="7818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Arial" panose="020B0604020202020204" pitchFamily="34" charset="0"/>
              </a:rPr>
              <a:t>Campus Square Footage, SHERM Resource Needs and Funding</a:t>
            </a:r>
          </a:p>
          <a:p>
            <a:pPr algn="ctr" eaLnBrk="1" hangingPunct="1">
              <a:spcBef>
                <a:spcPct val="0"/>
              </a:spcBef>
              <a:buFontTx/>
              <a:buNone/>
            </a:pPr>
            <a:r>
              <a:rPr lang="en-US" altLang="en-US" sz="1200" dirty="0">
                <a:latin typeface="Arial" panose="020B0604020202020204" pitchFamily="34" charset="0"/>
              </a:rPr>
              <a:t>(modeling not inclusive of resources provided for, or necessary for Employee Health Clinical Services Agreement)</a:t>
            </a:r>
          </a:p>
        </p:txBody>
      </p:sp>
      <p:sp>
        <p:nvSpPr>
          <p:cNvPr id="40964" name="Text Box 7">
            <a:extLst>
              <a:ext uri="{FF2B5EF4-FFF2-40B4-BE49-F238E27FC236}">
                <a16:creationId xmlns:a16="http://schemas.microsoft.com/office/drawing/2014/main" id="{1DE2C389-0C35-4FFE-AA7A-31E473890A71}"/>
              </a:ext>
            </a:extLst>
          </p:cNvPr>
          <p:cNvSpPr txBox="1">
            <a:spLocks noChangeArrowheads="1"/>
          </p:cNvSpPr>
          <p:nvPr/>
        </p:nvSpPr>
        <p:spPr bwMode="auto">
          <a:xfrm>
            <a:off x="7339698" y="1034338"/>
            <a:ext cx="374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latin typeface="Arial" panose="020B0604020202020204" pitchFamily="34" charset="0"/>
              </a:rPr>
              <a:t>Modeled SHERM Resource Needs and Institutional Allocations</a:t>
            </a:r>
          </a:p>
          <a:p>
            <a:pPr algn="ctr" eaLnBrk="1" hangingPunct="1">
              <a:spcBef>
                <a:spcPct val="0"/>
              </a:spcBef>
              <a:buFontTx/>
              <a:buNone/>
            </a:pPr>
            <a:endParaRPr lang="en-US" altLang="en-US" sz="1000" dirty="0">
              <a:latin typeface="Arial" panose="020B0604020202020204" pitchFamily="34" charset="0"/>
            </a:endParaRPr>
          </a:p>
        </p:txBody>
      </p:sp>
      <p:sp>
        <p:nvSpPr>
          <p:cNvPr id="40965" name="Rectangle 13">
            <a:extLst>
              <a:ext uri="{FF2B5EF4-FFF2-40B4-BE49-F238E27FC236}">
                <a16:creationId xmlns:a16="http://schemas.microsoft.com/office/drawing/2014/main" id="{16E8C647-1358-44B0-A14F-2920E405ACD7}"/>
              </a:ext>
            </a:extLst>
          </p:cNvPr>
          <p:cNvSpPr>
            <a:spLocks noChangeArrowheads="1"/>
          </p:cNvSpPr>
          <p:nvPr/>
        </p:nvSpPr>
        <p:spPr bwMode="auto">
          <a:xfrm>
            <a:off x="10976410" y="3300169"/>
            <a:ext cx="77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solidFill>
                  <a:srgbClr val="006600"/>
                </a:solidFill>
                <a:latin typeface="Arial" panose="020B0604020202020204" pitchFamily="34" charset="0"/>
              </a:rPr>
              <a:t>Institutional Allocation</a:t>
            </a:r>
          </a:p>
        </p:txBody>
      </p:sp>
      <p:sp>
        <p:nvSpPr>
          <p:cNvPr id="31756" name="Rectangle 15">
            <a:extLst>
              <a:ext uri="{FF2B5EF4-FFF2-40B4-BE49-F238E27FC236}">
                <a16:creationId xmlns:a16="http://schemas.microsoft.com/office/drawing/2014/main" id="{0F4ABB93-6089-465E-8461-82C9DB56CC80}"/>
              </a:ext>
            </a:extLst>
          </p:cNvPr>
          <p:cNvSpPr>
            <a:spLocks noChangeArrowheads="1"/>
          </p:cNvSpPr>
          <p:nvPr/>
        </p:nvSpPr>
        <p:spPr bwMode="auto">
          <a:xfrm>
            <a:off x="11019111" y="1979745"/>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800" dirty="0">
                <a:solidFill>
                  <a:schemeClr val="bg1">
                    <a:lumMod val="50000"/>
                  </a:schemeClr>
                </a:solidFill>
                <a:latin typeface="Arial" charset="0"/>
              </a:rPr>
              <a:t>Amount Not  Funded</a:t>
            </a:r>
          </a:p>
        </p:txBody>
      </p:sp>
      <p:sp>
        <p:nvSpPr>
          <p:cNvPr id="40967" name="Rectangle 22">
            <a:extLst>
              <a:ext uri="{FF2B5EF4-FFF2-40B4-BE49-F238E27FC236}">
                <a16:creationId xmlns:a16="http://schemas.microsoft.com/office/drawing/2014/main" id="{DD359D26-E9B6-44F4-956D-1367FEB5CDA0}"/>
              </a:ext>
            </a:extLst>
          </p:cNvPr>
          <p:cNvSpPr>
            <a:spLocks noChangeArrowheads="1"/>
          </p:cNvSpPr>
          <p:nvPr/>
        </p:nvSpPr>
        <p:spPr bwMode="auto">
          <a:xfrm>
            <a:off x="11019111" y="5704113"/>
            <a:ext cx="65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solidFill>
                  <a:srgbClr val="00CC00"/>
                </a:solidFill>
                <a:latin typeface="Arial" panose="020B0604020202020204" pitchFamily="34" charset="0"/>
              </a:rPr>
              <a:t>Contracts &amp; Training</a:t>
            </a:r>
          </a:p>
        </p:txBody>
      </p:sp>
      <p:sp>
        <p:nvSpPr>
          <p:cNvPr id="40968" name="Rectangle 13">
            <a:extLst>
              <a:ext uri="{FF2B5EF4-FFF2-40B4-BE49-F238E27FC236}">
                <a16:creationId xmlns:a16="http://schemas.microsoft.com/office/drawing/2014/main" id="{6C4146A0-6464-4302-8C01-3488C55B59C2}"/>
              </a:ext>
            </a:extLst>
          </p:cNvPr>
          <p:cNvSpPr>
            <a:spLocks noChangeArrowheads="1"/>
          </p:cNvSpPr>
          <p:nvPr/>
        </p:nvSpPr>
        <p:spPr bwMode="auto">
          <a:xfrm>
            <a:off x="11019111" y="5207551"/>
            <a:ext cx="77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solidFill>
                  <a:srgbClr val="339933"/>
                </a:solidFill>
                <a:latin typeface="Arial" panose="020B0604020202020204" pitchFamily="34" charset="0"/>
              </a:rPr>
              <a:t>WCI RAP Rebate</a:t>
            </a:r>
          </a:p>
        </p:txBody>
      </p:sp>
      <p:sp>
        <p:nvSpPr>
          <p:cNvPr id="40969" name="TextBox 3">
            <a:extLst>
              <a:ext uri="{FF2B5EF4-FFF2-40B4-BE49-F238E27FC236}">
                <a16:creationId xmlns:a16="http://schemas.microsoft.com/office/drawing/2014/main" id="{79E1B34A-0699-4426-910A-4E1EE620BA5C}"/>
              </a:ext>
            </a:extLst>
          </p:cNvPr>
          <p:cNvSpPr txBox="1">
            <a:spLocks noChangeArrowheads="1"/>
          </p:cNvSpPr>
          <p:nvPr/>
        </p:nvSpPr>
        <p:spPr bwMode="auto">
          <a:xfrm>
            <a:off x="643400" y="6478589"/>
            <a:ext cx="19383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dirty="0">
                <a:latin typeface="Arial" panose="020B0604020202020204" pitchFamily="34" charset="0"/>
              </a:rPr>
              <a:t>Source: FPE, Space Management</a:t>
            </a:r>
            <a:endParaRPr lang="en-US" altLang="en-US" sz="1800" dirty="0">
              <a:latin typeface="Arial" panose="020B0604020202020204" pitchFamily="34" charset="0"/>
            </a:endParaRPr>
          </a:p>
        </p:txBody>
      </p:sp>
      <p:graphicFrame>
        <p:nvGraphicFramePr>
          <p:cNvPr id="3" name="Chart 14">
            <a:extLst>
              <a:ext uri="{FF2B5EF4-FFF2-40B4-BE49-F238E27FC236}">
                <a16:creationId xmlns:a16="http://schemas.microsoft.com/office/drawing/2014/main" id="{8B33663C-CA0C-4A2A-B775-AE805B70AB43}"/>
              </a:ext>
            </a:extLst>
          </p:cNvPr>
          <p:cNvGraphicFramePr>
            <a:graphicFrameLocks/>
          </p:cNvGraphicFramePr>
          <p:nvPr>
            <p:extLst>
              <p:ext uri="{D42A27DB-BD31-4B8C-83A1-F6EECF244321}">
                <p14:modId xmlns:p14="http://schemas.microsoft.com/office/powerpoint/2010/main" val="3743160305"/>
              </p:ext>
            </p:extLst>
          </p:nvPr>
        </p:nvGraphicFramePr>
        <p:xfrm>
          <a:off x="591563" y="1273177"/>
          <a:ext cx="4064000" cy="5186362"/>
        </p:xfrm>
        <a:graphic>
          <a:graphicData uri="http://schemas.openxmlformats.org/drawingml/2006/chart">
            <c:chart xmlns:c="http://schemas.openxmlformats.org/drawingml/2006/chart" xmlns:r="http://schemas.openxmlformats.org/officeDocument/2006/relationships" r:id="rId3"/>
          </a:graphicData>
        </a:graphic>
      </p:graphicFrame>
      <p:sp>
        <p:nvSpPr>
          <p:cNvPr id="40971" name="Text Box 9">
            <a:extLst>
              <a:ext uri="{FF2B5EF4-FFF2-40B4-BE49-F238E27FC236}">
                <a16:creationId xmlns:a16="http://schemas.microsoft.com/office/drawing/2014/main" id="{2CD9988A-B29C-4BCA-A288-3844A15FE247}"/>
              </a:ext>
            </a:extLst>
          </p:cNvPr>
          <p:cNvSpPr txBox="1">
            <a:spLocks noChangeArrowheads="1"/>
          </p:cNvSpPr>
          <p:nvPr/>
        </p:nvSpPr>
        <p:spPr bwMode="auto">
          <a:xfrm flipH="1">
            <a:off x="4510067" y="1476509"/>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solidFill>
                  <a:srgbClr val="292929"/>
                </a:solidFill>
                <a:latin typeface="Arial" panose="020B0604020202020204" pitchFamily="34" charset="0"/>
              </a:rPr>
              <a:t>Research area (sf)</a:t>
            </a:r>
          </a:p>
        </p:txBody>
      </p:sp>
      <p:sp>
        <p:nvSpPr>
          <p:cNvPr id="2" name="Text Box 10">
            <a:extLst>
              <a:ext uri="{FF2B5EF4-FFF2-40B4-BE49-F238E27FC236}">
                <a16:creationId xmlns:a16="http://schemas.microsoft.com/office/drawing/2014/main" id="{61CD4CEB-1109-48EF-BADE-73AD1C93D7FB}"/>
              </a:ext>
            </a:extLst>
          </p:cNvPr>
          <p:cNvSpPr txBox="1">
            <a:spLocks noChangeArrowheads="1"/>
          </p:cNvSpPr>
          <p:nvPr/>
        </p:nvSpPr>
        <p:spPr bwMode="auto">
          <a:xfrm flipH="1">
            <a:off x="4567217" y="4976570"/>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800" dirty="0">
                <a:solidFill>
                  <a:schemeClr val="accent1">
                    <a:lumMod val="75000"/>
                  </a:schemeClr>
                </a:solidFill>
                <a:latin typeface="Arial" charset="0"/>
              </a:rPr>
              <a:t>Non-research  area (sf)</a:t>
            </a:r>
          </a:p>
        </p:txBody>
      </p:sp>
      <p:sp>
        <p:nvSpPr>
          <p:cNvPr id="40973" name="TextBox 2">
            <a:extLst>
              <a:ext uri="{FF2B5EF4-FFF2-40B4-BE49-F238E27FC236}">
                <a16:creationId xmlns:a16="http://schemas.microsoft.com/office/drawing/2014/main" id="{092DCE42-98A0-4FEE-A702-DF84BA330F31}"/>
              </a:ext>
            </a:extLst>
          </p:cNvPr>
          <p:cNvSpPr txBox="1">
            <a:spLocks noChangeArrowheads="1"/>
          </p:cNvSpPr>
          <p:nvPr/>
        </p:nvSpPr>
        <p:spPr bwMode="auto">
          <a:xfrm>
            <a:off x="2621426" y="6424614"/>
            <a:ext cx="2359025" cy="3381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800">
                <a:latin typeface="Arial" panose="020B0604020202020204" pitchFamily="34" charset="0"/>
              </a:rPr>
              <a:t>Note: TNASF reported in FY18 &amp; FY19 reduced due to accounting adjustment by FPE</a:t>
            </a:r>
          </a:p>
        </p:txBody>
      </p:sp>
      <p:sp>
        <p:nvSpPr>
          <p:cNvPr id="40974" name="Text Box 6">
            <a:extLst>
              <a:ext uri="{FF2B5EF4-FFF2-40B4-BE49-F238E27FC236}">
                <a16:creationId xmlns:a16="http://schemas.microsoft.com/office/drawing/2014/main" id="{00DB40D1-285B-4709-A4E6-56BBE2AF21B2}"/>
              </a:ext>
            </a:extLst>
          </p:cNvPr>
          <p:cNvSpPr txBox="1">
            <a:spLocks noChangeArrowheads="1"/>
          </p:cNvSpPr>
          <p:nvPr/>
        </p:nvSpPr>
        <p:spPr bwMode="auto">
          <a:xfrm>
            <a:off x="1330659" y="904876"/>
            <a:ext cx="3157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latin typeface="Arial" panose="020B0604020202020204" pitchFamily="34" charset="0"/>
              </a:rPr>
              <a:t>Total Assignable Square Footage </a:t>
            </a:r>
          </a:p>
          <a:p>
            <a:pPr algn="ctr" eaLnBrk="1" hangingPunct="1">
              <a:spcBef>
                <a:spcPct val="0"/>
              </a:spcBef>
              <a:buFontTx/>
              <a:buNone/>
            </a:pPr>
            <a:r>
              <a:rPr lang="en-US" altLang="en-US" sz="1000" dirty="0">
                <a:latin typeface="Arial" panose="020B0604020202020204" pitchFamily="34" charset="0"/>
              </a:rPr>
              <a:t>and Research Subset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3223583568"/>
              </p:ext>
            </p:extLst>
          </p:nvPr>
        </p:nvGraphicFramePr>
        <p:xfrm>
          <a:off x="914400" y="394499"/>
          <a:ext cx="10706383" cy="60894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4">
            <a:extLst>
              <a:ext uri="{FF2B5EF4-FFF2-40B4-BE49-F238E27FC236}">
                <a16:creationId xmlns:a16="http://schemas.microsoft.com/office/drawing/2014/main" id="{B436C0EC-272A-44CB-BF92-AD087C5459E0}"/>
              </a:ext>
            </a:extLst>
          </p:cNvPr>
          <p:cNvSpPr txBox="1">
            <a:spLocks noChangeArrowheads="1"/>
          </p:cNvSpPr>
          <p:nvPr/>
        </p:nvSpPr>
        <p:spPr bwMode="auto">
          <a:xfrm rot="16200000">
            <a:off x="60025" y="3142052"/>
            <a:ext cx="990600"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latin typeface="Arial" panose="020B0604020202020204" pitchFamily="34" charset="0"/>
              </a:rPr>
              <a:t>Pounds</a:t>
            </a:r>
          </a:p>
        </p:txBody>
      </p:sp>
      <p:sp>
        <p:nvSpPr>
          <p:cNvPr id="4" name="TextBox 1">
            <a:extLst>
              <a:ext uri="{FF2B5EF4-FFF2-40B4-BE49-F238E27FC236}">
                <a16:creationId xmlns:a16="http://schemas.microsoft.com/office/drawing/2014/main" id="{68D5E412-F2F6-4567-8D2A-C27E31376262}"/>
              </a:ext>
            </a:extLst>
          </p:cNvPr>
          <p:cNvSpPr txBox="1">
            <a:spLocks noChangeArrowheads="1"/>
          </p:cNvSpPr>
          <p:nvPr/>
        </p:nvSpPr>
        <p:spPr bwMode="auto">
          <a:xfrm>
            <a:off x="2687639" y="6465889"/>
            <a:ext cx="708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i="1" dirty="0">
                <a:solidFill>
                  <a:srgbClr val="7030A0"/>
                </a:solidFill>
                <a:latin typeface="Arial" panose="020B0604020202020204" pitchFamily="34" charset="0"/>
              </a:rPr>
              <a:t>*Note: Increase in radioactive wastes in FY19 related to compulsory decommissioning of cyclotron unit</a:t>
            </a:r>
          </a:p>
        </p:txBody>
      </p:sp>
    </p:spTree>
    <p:extLst>
      <p:ext uri="{BB962C8B-B14F-4D97-AF65-F5344CB8AC3E}">
        <p14:creationId xmlns:p14="http://schemas.microsoft.com/office/powerpoint/2010/main" val="149156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044669945"/>
              </p:ext>
            </p:extLst>
          </p:nvPr>
        </p:nvGraphicFramePr>
        <p:xfrm>
          <a:off x="306192" y="67278"/>
          <a:ext cx="11622307" cy="664143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15495" y="1626464"/>
            <a:ext cx="2777067" cy="738664"/>
          </a:xfrm>
          <a:prstGeom prst="rect">
            <a:avLst/>
          </a:prstGeom>
          <a:noFill/>
          <a:ln>
            <a:solidFill>
              <a:srgbClr val="7030A0"/>
            </a:solidFill>
          </a:ln>
        </p:spPr>
        <p:txBody>
          <a:bodyPr wrap="square" rtlCol="0">
            <a:spAutoFit/>
          </a:bodyPr>
          <a:lstStyle/>
          <a:p>
            <a:pPr algn="ctr"/>
            <a:r>
              <a:rPr lang="en-US" sz="1400" i="1" dirty="0">
                <a:solidFill>
                  <a:srgbClr val="7030A0"/>
                </a:solidFill>
              </a:rPr>
              <a:t>Note: Increase in hazardous waste costs in FY19 related to compulsory decommissioning of cyclotron unit</a:t>
            </a:r>
          </a:p>
        </p:txBody>
      </p:sp>
      <p:sp>
        <p:nvSpPr>
          <p:cNvPr id="2" name="TextBox 1"/>
          <p:cNvSpPr txBox="1"/>
          <p:nvPr/>
        </p:nvSpPr>
        <p:spPr>
          <a:xfrm>
            <a:off x="5667587" y="6242858"/>
            <a:ext cx="4331546" cy="430887"/>
          </a:xfrm>
          <a:prstGeom prst="rect">
            <a:avLst/>
          </a:prstGeom>
          <a:noFill/>
        </p:spPr>
        <p:txBody>
          <a:bodyPr wrap="square" rtlCol="0">
            <a:spAutoFit/>
          </a:bodyPr>
          <a:lstStyle/>
          <a:p>
            <a:r>
              <a:rPr lang="en-US" sz="1100" dirty="0"/>
              <a:t>*Savings represented does not include costs for disposal of Cs</a:t>
            </a:r>
            <a:r>
              <a:rPr lang="en-US" sz="1100" baseline="30000" dirty="0"/>
              <a:t>137</a:t>
            </a:r>
            <a:r>
              <a:rPr lang="en-US" sz="1100" dirty="0"/>
              <a:t> source  covered by participation in the federal CIRP program (~$200,000) </a:t>
            </a:r>
          </a:p>
        </p:txBody>
      </p:sp>
    </p:spTree>
    <p:extLst>
      <p:ext uri="{BB962C8B-B14F-4D97-AF65-F5344CB8AC3E}">
        <p14:creationId xmlns:p14="http://schemas.microsoft.com/office/powerpoint/2010/main" val="143729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96019D0-4113-4393-A2DC-AB49BA9DE5C4}"/>
              </a:ext>
            </a:extLst>
          </p:cNvPr>
          <p:cNvSpPr>
            <a:spLocks noChangeArrowheads="1"/>
          </p:cNvSpPr>
          <p:nvPr/>
        </p:nvSpPr>
        <p:spPr bwMode="auto">
          <a:xfrm>
            <a:off x="503853" y="1147661"/>
            <a:ext cx="11066106" cy="5123512"/>
          </a:xfrm>
          <a:prstGeom prst="rect">
            <a:avLst/>
          </a:prstGeom>
          <a:solidFill>
            <a:schemeClr val="bg1"/>
          </a:solid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44035" name="Rectangle 3">
            <a:extLst>
              <a:ext uri="{FF2B5EF4-FFF2-40B4-BE49-F238E27FC236}">
                <a16:creationId xmlns:a16="http://schemas.microsoft.com/office/drawing/2014/main" id="{7E5C7A1C-8D8B-49A5-B8BD-7BE53722AC6F}"/>
              </a:ext>
            </a:extLst>
          </p:cNvPr>
          <p:cNvSpPr>
            <a:spLocks noGrp="1"/>
          </p:cNvSpPr>
          <p:nvPr>
            <p:ph type="title"/>
          </p:nvPr>
        </p:nvSpPr>
        <p:spPr>
          <a:xfrm>
            <a:off x="4184778" y="122705"/>
            <a:ext cx="4051041" cy="1325563"/>
          </a:xfrm>
        </p:spPr>
        <p:txBody>
          <a:bodyPr/>
          <a:lstStyle/>
          <a:p>
            <a:pPr eaLnBrk="1" hangingPunct="1"/>
            <a:r>
              <a:rPr lang="en-US" altLang="en-US" dirty="0">
                <a:latin typeface="+mn-lt"/>
              </a:rPr>
              <a:t>FY22 Revenues</a:t>
            </a:r>
          </a:p>
        </p:txBody>
      </p:sp>
      <p:sp>
        <p:nvSpPr>
          <p:cNvPr id="36868" name="Rectangle 4">
            <a:extLst>
              <a:ext uri="{FF2B5EF4-FFF2-40B4-BE49-F238E27FC236}">
                <a16:creationId xmlns:a16="http://schemas.microsoft.com/office/drawing/2014/main" id="{F1349D4A-FCE5-48E0-BD8D-60FF98F554AE}"/>
              </a:ext>
            </a:extLst>
          </p:cNvPr>
          <p:cNvSpPr>
            <a:spLocks noGrp="1" noChangeArrowheads="1"/>
          </p:cNvSpPr>
          <p:nvPr>
            <p:ph idx="1"/>
          </p:nvPr>
        </p:nvSpPr>
        <p:spPr>
          <a:xfrm>
            <a:off x="692019" y="1232917"/>
            <a:ext cx="10708619" cy="4953000"/>
          </a:xfrm>
        </p:spPr>
        <p:txBody>
          <a:bodyPr/>
          <a:lstStyle/>
          <a:p>
            <a:pPr marL="0" indent="0" eaLnBrk="1" hangingPunct="1">
              <a:lnSpc>
                <a:spcPct val="80000"/>
              </a:lnSpc>
              <a:buNone/>
              <a:defRPr/>
            </a:pPr>
            <a:r>
              <a:rPr lang="en-US" altLang="en-US" sz="2400" dirty="0">
                <a:solidFill>
                  <a:srgbClr val="BD4F19"/>
                </a:solidFill>
              </a:rPr>
              <a:t>Service contracts</a:t>
            </a:r>
          </a:p>
          <a:p>
            <a:pPr lvl="1" eaLnBrk="1" hangingPunct="1">
              <a:lnSpc>
                <a:spcPct val="80000"/>
              </a:lnSpc>
              <a:defRPr/>
            </a:pPr>
            <a:r>
              <a:rPr lang="en-US" altLang="en-US" dirty="0"/>
              <a:t>UT Physicians                                                  		$800,000</a:t>
            </a:r>
          </a:p>
          <a:p>
            <a:pPr marL="457200" lvl="1" indent="0">
              <a:lnSpc>
                <a:spcPct val="80000"/>
              </a:lnSpc>
              <a:buNone/>
              <a:defRPr/>
            </a:pPr>
            <a:endParaRPr lang="en-US" altLang="en-US" sz="1800" dirty="0"/>
          </a:p>
          <a:p>
            <a:pPr marL="457200" lvl="1" indent="0">
              <a:lnSpc>
                <a:spcPct val="80000"/>
              </a:lnSpc>
              <a:buNone/>
              <a:defRPr/>
            </a:pPr>
            <a:r>
              <a:rPr lang="en-US" altLang="en-US" sz="1400" i="1" dirty="0"/>
              <a:t>Note: Previous SHERM safety services contract for </a:t>
            </a:r>
            <a:r>
              <a:rPr lang="en-US" altLang="en-US" sz="1400" i="1" dirty="0" err="1"/>
              <a:t>UTPhysicians</a:t>
            </a:r>
            <a:r>
              <a:rPr lang="en-US" altLang="en-US" sz="1400" i="1" dirty="0"/>
              <a:t> was folded into the UTHealth/</a:t>
            </a:r>
            <a:r>
              <a:rPr lang="en-US" altLang="en-US" sz="1400" i="1" dirty="0" err="1"/>
              <a:t>UTPhysicians</a:t>
            </a:r>
            <a:r>
              <a:rPr lang="en-US" altLang="en-US" sz="1400" i="1" dirty="0"/>
              <a:t> MOU on Sept 1, 2020 at a rate of $800,000 per year.  This amount includes $137,800 for Occupational Health Program.</a:t>
            </a:r>
          </a:p>
          <a:p>
            <a:pPr eaLnBrk="1" hangingPunct="1">
              <a:lnSpc>
                <a:spcPct val="80000"/>
              </a:lnSpc>
              <a:buFont typeface="Arial" charset="0"/>
              <a:buChar char="•"/>
              <a:defRPr/>
            </a:pPr>
            <a:endParaRPr lang="en-US" altLang="en-US" sz="1000" dirty="0">
              <a:solidFill>
                <a:srgbClr val="A50021"/>
              </a:solidFill>
            </a:endParaRPr>
          </a:p>
          <a:p>
            <a:pPr marL="0" indent="0" eaLnBrk="1" hangingPunct="1">
              <a:lnSpc>
                <a:spcPct val="80000"/>
              </a:lnSpc>
              <a:buNone/>
              <a:defRPr/>
            </a:pPr>
            <a:r>
              <a:rPr lang="en-US" altLang="en-US" sz="2400" dirty="0">
                <a:solidFill>
                  <a:srgbClr val="BD4F19"/>
                </a:solidFill>
              </a:rPr>
              <a:t>Continuing education courses/outreach</a:t>
            </a:r>
          </a:p>
          <a:p>
            <a:pPr lvl="1" eaLnBrk="1" hangingPunct="1">
              <a:lnSpc>
                <a:spcPct val="80000"/>
              </a:lnSpc>
              <a:defRPr/>
            </a:pPr>
            <a:r>
              <a:rPr lang="en-US" altLang="en-US" dirty="0"/>
              <a:t>Training, honoraria, peer reviews, fit testing     	$10,000</a:t>
            </a:r>
          </a:p>
          <a:p>
            <a:pPr marL="457200" lvl="1" indent="0">
              <a:lnSpc>
                <a:spcPct val="80000"/>
              </a:lnSpc>
              <a:buNone/>
              <a:defRPr/>
            </a:pPr>
            <a:r>
              <a:rPr lang="en-US" altLang="en-US" dirty="0"/>
              <a:t>   for non-UTHealth Houston personnel</a:t>
            </a:r>
          </a:p>
          <a:p>
            <a:pPr eaLnBrk="1" hangingPunct="1">
              <a:lnSpc>
                <a:spcPct val="80000"/>
              </a:lnSpc>
              <a:defRPr/>
            </a:pPr>
            <a:endParaRPr lang="en-US" altLang="en-US" sz="2400" dirty="0">
              <a:solidFill>
                <a:srgbClr val="A50021"/>
              </a:solidFill>
            </a:endParaRPr>
          </a:p>
          <a:p>
            <a:pPr marL="0" indent="0" eaLnBrk="1" hangingPunct="1">
              <a:lnSpc>
                <a:spcPct val="80000"/>
              </a:lnSpc>
              <a:buNone/>
              <a:defRPr/>
            </a:pPr>
            <a:r>
              <a:rPr lang="en-US" altLang="en-US" sz="2400" dirty="0">
                <a:solidFill>
                  <a:srgbClr val="BD4F19"/>
                </a:solidFill>
              </a:rPr>
              <a:t>SHERM staff salary offsets from various research grants        </a:t>
            </a:r>
            <a:r>
              <a:rPr lang="en-US" altLang="en-US" sz="2400" dirty="0"/>
              <a:t>$22,590</a:t>
            </a:r>
          </a:p>
          <a:p>
            <a:pPr eaLnBrk="1" hangingPunct="1">
              <a:lnSpc>
                <a:spcPct val="80000"/>
              </a:lnSpc>
              <a:buFont typeface="Arial" charset="0"/>
              <a:buChar char="•"/>
              <a:defRPr/>
            </a:pPr>
            <a:endParaRPr lang="en-US" altLang="en-US" dirty="0">
              <a:solidFill>
                <a:srgbClr val="A50021"/>
              </a:solidFill>
            </a:endParaRPr>
          </a:p>
          <a:p>
            <a:pPr marL="0" indent="0" eaLnBrk="1" hangingPunct="1">
              <a:lnSpc>
                <a:spcPct val="80000"/>
              </a:lnSpc>
              <a:buNone/>
              <a:defRPr/>
            </a:pPr>
            <a:r>
              <a:rPr lang="en-US" altLang="en-US" b="1" dirty="0">
                <a:solidFill>
                  <a:srgbClr val="BD4F19"/>
                </a:solidFill>
              </a:rPr>
              <a:t>Total                                                         			 $832,590</a:t>
            </a:r>
            <a:endParaRPr lang="en-US" altLang="en-US" sz="1800" b="1" dirty="0">
              <a:solidFill>
                <a:srgbClr val="BD4F19"/>
              </a:solidFill>
            </a:endParaRPr>
          </a:p>
          <a:p>
            <a:pPr marL="0" indent="0">
              <a:lnSpc>
                <a:spcPct val="80000"/>
              </a:lnSpc>
              <a:buNone/>
              <a:defRPr/>
            </a:pPr>
            <a:endParaRPr lang="en-US" altLang="en-US" sz="1800" dirty="0"/>
          </a:p>
          <a:p>
            <a:pPr eaLnBrk="1" hangingPunct="1">
              <a:lnSpc>
                <a:spcPct val="80000"/>
              </a:lnSpc>
              <a:defRPr/>
            </a:pPr>
            <a:endParaRPr lang="en-US" altLang="en-US" dirty="0">
              <a:solidFill>
                <a:srgbClr val="A50021"/>
              </a:solidFill>
            </a:endParaRPr>
          </a:p>
          <a:p>
            <a:pPr marL="0" indent="0">
              <a:lnSpc>
                <a:spcPct val="80000"/>
              </a:lnSpc>
              <a:buNone/>
              <a:defRPr/>
            </a:pPr>
            <a:endParaRPr lang="en-US" altLang="en-US" sz="1800" dirty="0"/>
          </a:p>
        </p:txBody>
      </p:sp>
      <p:sp>
        <p:nvSpPr>
          <p:cNvPr id="44037" name="TextBox 1">
            <a:extLst>
              <a:ext uri="{FF2B5EF4-FFF2-40B4-BE49-F238E27FC236}">
                <a16:creationId xmlns:a16="http://schemas.microsoft.com/office/drawing/2014/main" id="{886F2C8E-611A-45BA-9F17-5B7B89D88104}"/>
              </a:ext>
            </a:extLst>
          </p:cNvPr>
          <p:cNvSpPr txBox="1">
            <a:spLocks noChangeArrowheads="1"/>
          </p:cNvSpPr>
          <p:nvPr/>
        </p:nvSpPr>
        <p:spPr bwMode="auto">
          <a:xfrm>
            <a:off x="3886199" y="6459070"/>
            <a:ext cx="4648200" cy="276225"/>
          </a:xfrm>
          <a:prstGeom prst="rect">
            <a:avLst/>
          </a:prstGeom>
          <a:noFill/>
          <a:ln w="38100">
            <a:solidFill>
              <a:srgbClr val="BD4F1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latin typeface="Arial" panose="020B0604020202020204" pitchFamily="34" charset="0"/>
              </a:rPr>
              <a:t>NOTE:  Above equates to 25% of total SHERM budget for FY22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054EB86-5D2B-48C5-968E-4187955DD32D}"/>
              </a:ext>
            </a:extLst>
          </p:cNvPr>
          <p:cNvSpPr>
            <a:spLocks noChangeArrowheads="1"/>
          </p:cNvSpPr>
          <p:nvPr/>
        </p:nvSpPr>
        <p:spPr bwMode="auto">
          <a:xfrm>
            <a:off x="615821" y="1523999"/>
            <a:ext cx="10916816" cy="4876799"/>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45059" name="Rectangle 3">
            <a:extLst>
              <a:ext uri="{FF2B5EF4-FFF2-40B4-BE49-F238E27FC236}">
                <a16:creationId xmlns:a16="http://schemas.microsoft.com/office/drawing/2014/main" id="{CEBE4976-F4C3-46AB-9715-3C353E944971}"/>
              </a:ext>
            </a:extLst>
          </p:cNvPr>
          <p:cNvSpPr>
            <a:spLocks noGrp="1"/>
          </p:cNvSpPr>
          <p:nvPr>
            <p:ph type="title"/>
          </p:nvPr>
        </p:nvSpPr>
        <p:spPr>
          <a:xfrm>
            <a:off x="2103276" y="198436"/>
            <a:ext cx="7941906" cy="1325563"/>
          </a:xfrm>
        </p:spPr>
        <p:txBody>
          <a:bodyPr/>
          <a:lstStyle/>
          <a:p>
            <a:pPr eaLnBrk="1" hangingPunct="1"/>
            <a:r>
              <a:rPr lang="en-US" altLang="en-US" dirty="0">
                <a:latin typeface="+mn-lt"/>
              </a:rPr>
              <a:t>Safety Support for UT Physicians</a:t>
            </a:r>
          </a:p>
        </p:txBody>
      </p:sp>
      <p:sp>
        <p:nvSpPr>
          <p:cNvPr id="30724" name="Rectangle 4">
            <a:extLst>
              <a:ext uri="{FF2B5EF4-FFF2-40B4-BE49-F238E27FC236}">
                <a16:creationId xmlns:a16="http://schemas.microsoft.com/office/drawing/2014/main" id="{774FA401-8F94-4C6F-A263-D662042B5B20}"/>
              </a:ext>
            </a:extLst>
          </p:cNvPr>
          <p:cNvSpPr>
            <a:spLocks noGrp="1" noChangeArrowheads="1"/>
          </p:cNvSpPr>
          <p:nvPr>
            <p:ph idx="1"/>
          </p:nvPr>
        </p:nvSpPr>
        <p:spPr>
          <a:xfrm>
            <a:off x="889233" y="1676171"/>
            <a:ext cx="10427516" cy="4801632"/>
          </a:xfrm>
          <a:noFill/>
        </p:spPr>
        <p:txBody>
          <a:bodyPr>
            <a:normAutofit/>
          </a:bodyPr>
          <a:lstStyle/>
          <a:p>
            <a:pPr marL="0" indent="0">
              <a:buNone/>
              <a:defRPr/>
            </a:pPr>
            <a:r>
              <a:rPr lang="en-US" altLang="en-US" sz="2000" dirty="0" err="1">
                <a:solidFill>
                  <a:srgbClr val="BD4F19"/>
                </a:solidFill>
              </a:rPr>
              <a:t>UTHealth</a:t>
            </a:r>
            <a:r>
              <a:rPr lang="en-US" altLang="en-US" sz="2000" dirty="0">
                <a:solidFill>
                  <a:srgbClr val="BD4F19"/>
                </a:solidFill>
              </a:rPr>
              <a:t> Houston / </a:t>
            </a:r>
            <a:r>
              <a:rPr lang="en-US" altLang="en-US" sz="2000" dirty="0" err="1">
                <a:solidFill>
                  <a:srgbClr val="BD4F19"/>
                </a:solidFill>
              </a:rPr>
              <a:t>UTPhysicians</a:t>
            </a:r>
            <a:r>
              <a:rPr lang="en-US" altLang="en-US" sz="2000" dirty="0">
                <a:solidFill>
                  <a:srgbClr val="BD4F19"/>
                </a:solidFill>
              </a:rPr>
              <a:t> MOU</a:t>
            </a:r>
          </a:p>
          <a:p>
            <a:pPr lvl="1">
              <a:defRPr/>
            </a:pPr>
            <a:r>
              <a:rPr lang="en-US" altLang="en-US" sz="2000" dirty="0"/>
              <a:t>SHERM Professional Services Agreement transitioned to UTHealth / </a:t>
            </a:r>
            <a:r>
              <a:rPr lang="en-US" altLang="en-US" sz="2000" dirty="0" err="1"/>
              <a:t>UTPhysicians</a:t>
            </a:r>
            <a:r>
              <a:rPr lang="en-US" altLang="en-US" sz="2000" dirty="0"/>
              <a:t> MOU at the request of UTHealth leadership on Sept 1, 2020</a:t>
            </a:r>
          </a:p>
          <a:p>
            <a:pPr lvl="1">
              <a:defRPr/>
            </a:pPr>
            <a:r>
              <a:rPr lang="en-US" altLang="en-US" sz="2000" dirty="0"/>
              <a:t>Combination of safety, property protection and recovery, insurance, and occupational health services under one contract; safety services include training, radiation safety permitting &amp; surveys, general clinic surveys, fire &amp; life safety surveillance, waste management, emergency preparedness &amp; response, IAQ evaluations, asbestos/mold monitoring, accident/incident investigations, CAP/CLIA quality control monitoring, interface and support to infection prevention and control program, etc.</a:t>
            </a:r>
            <a:endParaRPr lang="en-US" altLang="en-US" sz="2000" dirty="0">
              <a:solidFill>
                <a:srgbClr val="BD4F19"/>
              </a:solidFill>
            </a:endParaRPr>
          </a:p>
          <a:p>
            <a:pPr marL="0" indent="0">
              <a:buNone/>
              <a:defRPr/>
            </a:pPr>
            <a:r>
              <a:rPr lang="en-US" altLang="en-US" sz="2000" dirty="0">
                <a:solidFill>
                  <a:srgbClr val="BD4F19"/>
                </a:solidFill>
              </a:rPr>
              <a:t>Challenges</a:t>
            </a:r>
          </a:p>
          <a:p>
            <a:pPr lvl="1">
              <a:defRPr/>
            </a:pPr>
            <a:r>
              <a:rPr lang="en-US" altLang="en-US" sz="2000" dirty="0"/>
              <a:t>Continued growth and change of clinical locations and services</a:t>
            </a:r>
          </a:p>
          <a:p>
            <a:pPr lvl="1">
              <a:defRPr/>
            </a:pPr>
            <a:r>
              <a:rPr lang="en-US" altLang="en-US" sz="2000" dirty="0"/>
              <a:t>Tracking and managing all locations with radiation producing devices</a:t>
            </a:r>
          </a:p>
          <a:p>
            <a:pPr lvl="1">
              <a:defRPr/>
            </a:pPr>
            <a:r>
              <a:rPr lang="en-US" altLang="en-US" sz="2000" dirty="0"/>
              <a:t>Emergency management for UTP clinics in different geographic locations (spanning an area roughly the size of the state of Connecticut)</a:t>
            </a:r>
          </a:p>
          <a:p>
            <a:pPr marL="457200" lvl="1" indent="0">
              <a:buNone/>
              <a:defRPr/>
            </a:pPr>
            <a:endParaRPr lang="en-US" altLang="en-US" sz="2000" dirty="0"/>
          </a:p>
        </p:txBody>
      </p:sp>
    </p:spTree>
    <p:extLst>
      <p:ext uri="{BB962C8B-B14F-4D97-AF65-F5344CB8AC3E}">
        <p14:creationId xmlns:p14="http://schemas.microsoft.com/office/powerpoint/2010/main" val="61504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1C018FA-A59C-4A22-A0E3-7BE6C14C052A}"/>
              </a:ext>
            </a:extLst>
          </p:cNvPr>
          <p:cNvSpPr>
            <a:spLocks noChangeArrowheads="1"/>
          </p:cNvSpPr>
          <p:nvPr/>
        </p:nvSpPr>
        <p:spPr bwMode="auto">
          <a:xfrm>
            <a:off x="531845" y="1523999"/>
            <a:ext cx="11187404" cy="4876799"/>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47107" name="Rectangle 3">
            <a:extLst>
              <a:ext uri="{FF2B5EF4-FFF2-40B4-BE49-F238E27FC236}">
                <a16:creationId xmlns:a16="http://schemas.microsoft.com/office/drawing/2014/main" id="{732328BC-822C-47FA-94A9-E2F9EF8996C8}"/>
              </a:ext>
            </a:extLst>
          </p:cNvPr>
          <p:cNvSpPr>
            <a:spLocks noGrp="1"/>
          </p:cNvSpPr>
          <p:nvPr>
            <p:ph type="title"/>
          </p:nvPr>
        </p:nvSpPr>
        <p:spPr>
          <a:xfrm>
            <a:off x="182880" y="322165"/>
            <a:ext cx="11646131" cy="1325563"/>
          </a:xfrm>
        </p:spPr>
        <p:txBody>
          <a:bodyPr/>
          <a:lstStyle/>
          <a:p>
            <a:pPr algn="ctr" eaLnBrk="1" hangingPunct="1"/>
            <a:r>
              <a:rPr lang="en-US" altLang="en-US" dirty="0">
                <a:latin typeface="+mn-lt"/>
              </a:rPr>
              <a:t>Current UTHealth / </a:t>
            </a:r>
            <a:r>
              <a:rPr lang="en-US" altLang="en-US" dirty="0" err="1">
                <a:latin typeface="+mn-lt"/>
              </a:rPr>
              <a:t>UTPhysicians</a:t>
            </a:r>
            <a:r>
              <a:rPr lang="en-US" altLang="en-US" dirty="0">
                <a:latin typeface="+mn-lt"/>
              </a:rPr>
              <a:t> Clinical Footprint</a:t>
            </a:r>
          </a:p>
        </p:txBody>
      </p:sp>
      <p:sp>
        <p:nvSpPr>
          <p:cNvPr id="30724" name="Rectangle 4">
            <a:extLst>
              <a:ext uri="{FF2B5EF4-FFF2-40B4-BE49-F238E27FC236}">
                <a16:creationId xmlns:a16="http://schemas.microsoft.com/office/drawing/2014/main" id="{30E38312-A566-4015-AD5B-2022EB08B120}"/>
              </a:ext>
            </a:extLst>
          </p:cNvPr>
          <p:cNvSpPr>
            <a:spLocks noGrp="1" noChangeArrowheads="1"/>
          </p:cNvSpPr>
          <p:nvPr>
            <p:ph idx="1"/>
          </p:nvPr>
        </p:nvSpPr>
        <p:spPr>
          <a:xfrm>
            <a:off x="1359159" y="1729856"/>
            <a:ext cx="10469852" cy="4588814"/>
          </a:xfrm>
          <a:noFill/>
        </p:spPr>
        <p:txBody>
          <a:bodyPr>
            <a:normAutofit/>
          </a:bodyPr>
          <a:lstStyle/>
          <a:p>
            <a:pPr marL="0" indent="0">
              <a:buNone/>
              <a:defRPr/>
            </a:pPr>
            <a:endParaRPr lang="en-US" altLang="en-US" sz="1600" dirty="0">
              <a:solidFill>
                <a:srgbClr val="A50021"/>
              </a:solidFill>
            </a:endParaRPr>
          </a:p>
          <a:p>
            <a:pPr marL="0" indent="0" eaLnBrk="1" hangingPunct="1">
              <a:buNone/>
              <a:defRPr/>
            </a:pPr>
            <a:r>
              <a:rPr lang="en-US" altLang="en-US" sz="2400" dirty="0" err="1">
                <a:solidFill>
                  <a:srgbClr val="BD4F19"/>
                </a:solidFill>
              </a:rPr>
              <a:t>UTPhysicians</a:t>
            </a:r>
            <a:r>
              <a:rPr lang="en-US" altLang="en-US" sz="2400" dirty="0">
                <a:solidFill>
                  <a:srgbClr val="BD4F19"/>
                </a:solidFill>
              </a:rPr>
              <a:t> Clinics:</a:t>
            </a:r>
          </a:p>
          <a:p>
            <a:pPr lvl="1" eaLnBrk="1" hangingPunct="1">
              <a:defRPr/>
            </a:pPr>
            <a:r>
              <a:rPr lang="en-US" altLang="en-US" dirty="0"/>
              <a:t>UTP clinic locations (n=160)</a:t>
            </a:r>
          </a:p>
          <a:p>
            <a:pPr lvl="1" eaLnBrk="1" hangingPunct="1">
              <a:defRPr/>
            </a:pPr>
            <a:r>
              <a:rPr lang="en-US" altLang="en-US" dirty="0"/>
              <a:t>UTP timeshare locations (currently ~30)</a:t>
            </a:r>
          </a:p>
          <a:p>
            <a:pPr marL="0" indent="0" eaLnBrk="1" hangingPunct="1">
              <a:buNone/>
              <a:defRPr/>
            </a:pPr>
            <a:r>
              <a:rPr lang="en-US" altLang="en-US" sz="2400" dirty="0" err="1">
                <a:solidFill>
                  <a:srgbClr val="BD4F19"/>
                </a:solidFill>
              </a:rPr>
              <a:t>UTHealth</a:t>
            </a:r>
            <a:r>
              <a:rPr lang="en-US" altLang="en-US" sz="2400" dirty="0">
                <a:solidFill>
                  <a:srgbClr val="BD4F19"/>
                </a:solidFill>
              </a:rPr>
              <a:t> Houston Clinics:</a:t>
            </a:r>
          </a:p>
          <a:p>
            <a:pPr lvl="1" eaLnBrk="1" hangingPunct="1">
              <a:defRPr/>
            </a:pPr>
            <a:r>
              <a:rPr lang="en-US" altLang="en-US" dirty="0"/>
              <a:t>UT Health Services Clinic (Employees and Medical Residents)</a:t>
            </a:r>
          </a:p>
          <a:p>
            <a:pPr lvl="1" eaLnBrk="1" hangingPunct="1">
              <a:defRPr/>
            </a:pPr>
            <a:r>
              <a:rPr lang="en-US" altLang="en-US" dirty="0"/>
              <a:t>UT Student Health Services Clinic</a:t>
            </a:r>
          </a:p>
          <a:p>
            <a:pPr lvl="1" eaLnBrk="1" hangingPunct="1">
              <a:defRPr/>
            </a:pPr>
            <a:r>
              <a:rPr lang="en-US" altLang="en-US" dirty="0"/>
              <a:t>UTSD dental clinics and faculty practice (n=5)</a:t>
            </a:r>
          </a:p>
          <a:p>
            <a:pPr lvl="1" eaLnBrk="1" hangingPunct="1">
              <a:defRPr/>
            </a:pPr>
            <a:r>
              <a:rPr lang="en-US" altLang="en-US" dirty="0"/>
              <a:t>Neurosciences (n=15)</a:t>
            </a:r>
          </a:p>
          <a:p>
            <a:pPr lvl="1" eaLnBrk="1" hangingPunct="1">
              <a:defRPr/>
            </a:pPr>
            <a:r>
              <a:rPr lang="en-US" altLang="en-US" dirty="0"/>
              <a:t>WIC clinics (n=6)</a:t>
            </a:r>
          </a:p>
          <a:p>
            <a:pPr marL="0" indent="0">
              <a:buNone/>
              <a:defRPr/>
            </a:pPr>
            <a:r>
              <a:rPr lang="en-US" altLang="en-US" sz="2400" dirty="0">
                <a:solidFill>
                  <a:srgbClr val="BD4F19"/>
                </a:solidFill>
              </a:rPr>
              <a:t>Harris County Psychiatric Center + Dunn Behavioral Science Center </a:t>
            </a:r>
            <a:r>
              <a:rPr lang="en-US" altLang="en-US" sz="2400" dirty="0"/>
              <a:t>(534 total beds)</a:t>
            </a:r>
          </a:p>
          <a:p>
            <a:pPr eaLnBrk="1" hangingPunct="1">
              <a:buFont typeface="Arial" charset="0"/>
              <a:buChar char="•"/>
              <a:defRPr/>
            </a:pPr>
            <a:endParaRPr lang="en-US" altLang="en-US" sz="2400" dirty="0">
              <a:solidFill>
                <a:srgbClr val="A5002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99044F-63EA-452B-8A9B-0C79B1F970AB}"/>
              </a:ext>
            </a:extLst>
          </p:cNvPr>
          <p:cNvSpPr>
            <a:spLocks noChangeArrowheads="1"/>
          </p:cNvSpPr>
          <p:nvPr/>
        </p:nvSpPr>
        <p:spPr bwMode="auto">
          <a:xfrm>
            <a:off x="643812" y="1295400"/>
            <a:ext cx="10904376" cy="5077408"/>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49155" name="Rectangle 3">
            <a:extLst>
              <a:ext uri="{FF2B5EF4-FFF2-40B4-BE49-F238E27FC236}">
                <a16:creationId xmlns:a16="http://schemas.microsoft.com/office/drawing/2014/main" id="{542681AB-FE04-43C1-8973-9620BC6ECB0D}"/>
              </a:ext>
            </a:extLst>
          </p:cNvPr>
          <p:cNvSpPr>
            <a:spLocks noGrp="1"/>
          </p:cNvSpPr>
          <p:nvPr>
            <p:ph type="title"/>
          </p:nvPr>
        </p:nvSpPr>
        <p:spPr>
          <a:xfrm>
            <a:off x="1981200" y="0"/>
            <a:ext cx="8229600" cy="1143000"/>
          </a:xfrm>
        </p:spPr>
        <p:txBody>
          <a:bodyPr/>
          <a:lstStyle/>
          <a:p>
            <a:pPr algn="ctr" eaLnBrk="1" hangingPunct="1"/>
            <a:r>
              <a:rPr lang="en-US" altLang="en-US" sz="4000" dirty="0">
                <a:latin typeface="+mn-lt"/>
              </a:rPr>
              <a:t>FY23 Challenges - Financial</a:t>
            </a:r>
          </a:p>
        </p:txBody>
      </p:sp>
      <p:sp>
        <p:nvSpPr>
          <p:cNvPr id="37892" name="Rectangle 4">
            <a:extLst>
              <a:ext uri="{FF2B5EF4-FFF2-40B4-BE49-F238E27FC236}">
                <a16:creationId xmlns:a16="http://schemas.microsoft.com/office/drawing/2014/main" id="{AB65E240-CDD6-491D-BD03-044E5ECA8091}"/>
              </a:ext>
            </a:extLst>
          </p:cNvPr>
          <p:cNvSpPr>
            <a:spLocks noGrp="1" noChangeArrowheads="1"/>
          </p:cNvSpPr>
          <p:nvPr>
            <p:ph idx="1"/>
          </p:nvPr>
        </p:nvSpPr>
        <p:spPr>
          <a:xfrm>
            <a:off x="783771" y="1450910"/>
            <a:ext cx="10654542" cy="4837923"/>
          </a:xfrm>
          <a:noFill/>
        </p:spPr>
        <p:txBody>
          <a:bodyPr>
            <a:normAutofit/>
          </a:bodyPr>
          <a:lstStyle/>
          <a:p>
            <a:pPr marL="0" indent="0" eaLnBrk="1" hangingPunct="1">
              <a:lnSpc>
                <a:spcPct val="80000"/>
              </a:lnSpc>
              <a:buNone/>
              <a:defRPr/>
            </a:pPr>
            <a:r>
              <a:rPr lang="en-US" altLang="en-US" sz="2200" dirty="0">
                <a:solidFill>
                  <a:srgbClr val="BD4F19"/>
                </a:solidFill>
              </a:rPr>
              <a:t>Current Financial Challenges</a:t>
            </a:r>
          </a:p>
          <a:p>
            <a:pPr lvl="1" eaLnBrk="1" hangingPunct="1">
              <a:lnSpc>
                <a:spcPct val="80000"/>
              </a:lnSpc>
              <a:defRPr/>
            </a:pPr>
            <a:r>
              <a:rPr lang="en-US" altLang="en-US" sz="2200" dirty="0"/>
              <a:t>Continued support for high number of individuals participating in respiratory protection program due to COVID-19</a:t>
            </a:r>
          </a:p>
          <a:p>
            <a:pPr lvl="2" eaLnBrk="1" hangingPunct="1">
              <a:lnSpc>
                <a:spcPct val="80000"/>
              </a:lnSpc>
              <a:defRPr/>
            </a:pPr>
            <a:r>
              <a:rPr lang="en-US" altLang="en-US" sz="1800" dirty="0"/>
              <a:t>Fit testing and training; sourcing of N95s and other PPE appropriate to protect workers and students from COVID-19 exposure</a:t>
            </a:r>
          </a:p>
          <a:p>
            <a:pPr lvl="1" eaLnBrk="1" hangingPunct="1">
              <a:lnSpc>
                <a:spcPct val="80000"/>
              </a:lnSpc>
              <a:defRPr/>
            </a:pPr>
            <a:r>
              <a:rPr lang="en-US" altLang="en-US" sz="2200" dirty="0"/>
              <a:t>Continued increases in retained loss medical expenses due to transition of UT Medical Foundation residents to UT </a:t>
            </a:r>
            <a:r>
              <a:rPr lang="en-US" altLang="en-US" sz="2200"/>
              <a:t>System workers’ </a:t>
            </a:r>
            <a:r>
              <a:rPr lang="en-US" altLang="en-US" sz="2200" dirty="0"/>
              <a:t>compensation policy upon becoming UTHealth employees</a:t>
            </a:r>
          </a:p>
          <a:p>
            <a:pPr lvl="1" eaLnBrk="1" hangingPunct="1">
              <a:lnSpc>
                <a:spcPct val="80000"/>
              </a:lnSpc>
              <a:defRPr/>
            </a:pPr>
            <a:r>
              <a:rPr lang="en-US" altLang="en-US" sz="2200" dirty="0"/>
              <a:t>Recent increase in property insurance deductible from $250K to $500K</a:t>
            </a:r>
          </a:p>
          <a:p>
            <a:pPr lvl="1">
              <a:lnSpc>
                <a:spcPct val="80000"/>
              </a:lnSpc>
              <a:defRPr/>
            </a:pPr>
            <a:r>
              <a:rPr lang="en-US" altLang="en-US" sz="2200" dirty="0"/>
              <a:t>New service contracts in MMS Pathology department likely to lead to 50% increase in chemical waste generation, and therefore result in transition to large quantity generator status; focus will be on reduction and possible safe alternative chemical use for processes for this group</a:t>
            </a:r>
          </a:p>
          <a:p>
            <a:pPr lvl="1" eaLnBrk="1" hangingPunct="1">
              <a:lnSpc>
                <a:spcPct val="80000"/>
              </a:lnSpc>
              <a:defRPr/>
            </a:pPr>
            <a:r>
              <a:rPr lang="en-US" altLang="en-US" sz="2200" dirty="0"/>
              <a:t>Current shortfall in funding for Occupational Health Program</a:t>
            </a:r>
          </a:p>
          <a:p>
            <a:pPr lvl="2" eaLnBrk="1" hangingPunct="1">
              <a:lnSpc>
                <a:spcPct val="80000"/>
              </a:lnSpc>
              <a:buFont typeface="Arial" charset="0"/>
              <a:buChar char="•"/>
              <a:defRPr/>
            </a:pPr>
            <a:r>
              <a:rPr lang="en-US" altLang="en-US" sz="1400" dirty="0"/>
              <a:t>$450,000+ currently necessary to run program, increases anticipated due to recent medical resident transition</a:t>
            </a:r>
          </a:p>
          <a:p>
            <a:pPr lvl="2" eaLnBrk="1" hangingPunct="1">
              <a:lnSpc>
                <a:spcPct val="80000"/>
              </a:lnSpc>
              <a:buFont typeface="Arial" charset="0"/>
              <a:buChar char="•"/>
              <a:defRPr/>
            </a:pPr>
            <a:r>
              <a:rPr lang="en-US" altLang="en-US" sz="1400" dirty="0"/>
              <a:t>WCI RAP funds being used to support program, but these funds may not be issued again in future</a:t>
            </a:r>
          </a:p>
          <a:p>
            <a:pPr lvl="2" eaLnBrk="1" hangingPunct="1">
              <a:lnSpc>
                <a:spcPct val="80000"/>
              </a:lnSpc>
              <a:buFont typeface="Arial" charset="0"/>
              <a:buChar char="•"/>
              <a:defRPr/>
            </a:pPr>
            <a:r>
              <a:rPr lang="en-US" altLang="en-US" sz="1400" dirty="0"/>
              <a:t>$137,800 now coming from UTHealth / </a:t>
            </a:r>
            <a:r>
              <a:rPr lang="en-US" altLang="en-US" sz="1400" dirty="0" err="1"/>
              <a:t>UTPhysicians</a:t>
            </a:r>
            <a:r>
              <a:rPr lang="en-US" altLang="en-US" sz="1400" dirty="0"/>
              <a:t> MOU to help support Occupational Health Program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F3AD1-316E-4D7D-BF2C-B2485DA28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23" y="148235"/>
            <a:ext cx="10447878" cy="6603093"/>
          </a:xfrm>
          <a:prstGeom prst="rect">
            <a:avLst/>
          </a:prstGeom>
        </p:spPr>
      </p:pic>
      <p:pic>
        <p:nvPicPr>
          <p:cNvPr id="3" name="Picture 2">
            <a:extLst>
              <a:ext uri="{FF2B5EF4-FFF2-40B4-BE49-F238E27FC236}">
                <a16:creationId xmlns:a16="http://schemas.microsoft.com/office/drawing/2014/main" id="{3010A2A5-9180-4ACE-BB87-379ECB743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43" y="50304"/>
            <a:ext cx="10692019" cy="6757391"/>
          </a:xfrm>
          <a:prstGeom prst="rect">
            <a:avLst/>
          </a:prstGeom>
        </p:spPr>
      </p:pic>
    </p:spTree>
    <p:extLst>
      <p:ext uri="{BB962C8B-B14F-4D97-AF65-F5344CB8AC3E}">
        <p14:creationId xmlns:p14="http://schemas.microsoft.com/office/powerpoint/2010/main" val="17615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3BA054-5620-49C6-8841-042AEEC32515}"/>
              </a:ext>
            </a:extLst>
          </p:cNvPr>
          <p:cNvSpPr>
            <a:spLocks noChangeArrowheads="1"/>
          </p:cNvSpPr>
          <p:nvPr/>
        </p:nvSpPr>
        <p:spPr bwMode="auto">
          <a:xfrm>
            <a:off x="606490" y="1295400"/>
            <a:ext cx="10979020" cy="5181600"/>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48131" name="Rectangle 3">
            <a:extLst>
              <a:ext uri="{FF2B5EF4-FFF2-40B4-BE49-F238E27FC236}">
                <a16:creationId xmlns:a16="http://schemas.microsoft.com/office/drawing/2014/main" id="{0460E7CB-5A14-4E8D-9969-199748ECE54E}"/>
              </a:ext>
            </a:extLst>
          </p:cNvPr>
          <p:cNvSpPr>
            <a:spLocks noGrp="1"/>
          </p:cNvSpPr>
          <p:nvPr>
            <p:ph type="title"/>
          </p:nvPr>
        </p:nvSpPr>
        <p:spPr>
          <a:xfrm>
            <a:off x="1981200" y="0"/>
            <a:ext cx="8229600" cy="1143000"/>
          </a:xfrm>
        </p:spPr>
        <p:txBody>
          <a:bodyPr/>
          <a:lstStyle/>
          <a:p>
            <a:pPr eaLnBrk="1" hangingPunct="1"/>
            <a:r>
              <a:rPr lang="en-US" altLang="en-US" sz="4000" dirty="0">
                <a:latin typeface="+mn-lt"/>
              </a:rPr>
              <a:t>FY23 Planned Actions - Financial</a:t>
            </a:r>
          </a:p>
        </p:txBody>
      </p:sp>
      <p:sp>
        <p:nvSpPr>
          <p:cNvPr id="37892" name="Rectangle 4">
            <a:extLst>
              <a:ext uri="{FF2B5EF4-FFF2-40B4-BE49-F238E27FC236}">
                <a16:creationId xmlns:a16="http://schemas.microsoft.com/office/drawing/2014/main" id="{F619F72F-1B19-41BD-B842-38FB60615961}"/>
              </a:ext>
            </a:extLst>
          </p:cNvPr>
          <p:cNvSpPr>
            <a:spLocks noGrp="1" noChangeArrowheads="1"/>
          </p:cNvSpPr>
          <p:nvPr>
            <p:ph idx="1"/>
          </p:nvPr>
        </p:nvSpPr>
        <p:spPr>
          <a:xfrm>
            <a:off x="755314" y="1609899"/>
            <a:ext cx="10732876" cy="5181600"/>
          </a:xfrm>
          <a:noFill/>
        </p:spPr>
        <p:txBody>
          <a:bodyPr/>
          <a:lstStyle/>
          <a:p>
            <a:pPr marL="0" indent="0" eaLnBrk="1" hangingPunct="1">
              <a:lnSpc>
                <a:spcPct val="80000"/>
              </a:lnSpc>
              <a:buNone/>
              <a:defRPr/>
            </a:pPr>
            <a:r>
              <a:rPr lang="en-US" altLang="en-US" sz="2200" dirty="0">
                <a:solidFill>
                  <a:srgbClr val="BD4F19"/>
                </a:solidFill>
              </a:rPr>
              <a:t>Expenditures</a:t>
            </a:r>
          </a:p>
          <a:p>
            <a:pPr lvl="1" eaLnBrk="1" hangingPunct="1">
              <a:lnSpc>
                <a:spcPct val="80000"/>
              </a:lnSpc>
              <a:defRPr/>
            </a:pPr>
            <a:r>
              <a:rPr lang="en-US" altLang="en-US" sz="1800" dirty="0"/>
              <a:t>Continue aggressive hazardous waste minimization program to contain hazardous waste disposal costs</a:t>
            </a:r>
          </a:p>
          <a:p>
            <a:pPr lvl="1" eaLnBrk="1" hangingPunct="1">
              <a:lnSpc>
                <a:spcPct val="80000"/>
              </a:lnSpc>
              <a:defRPr/>
            </a:pPr>
            <a:r>
              <a:rPr lang="en-US" altLang="en-US" sz="1800" dirty="0"/>
              <a:t>Focus on regulated medical waste generation reduction in labs and clinics due to 30% increase experienced during recent (Sept 1, 2019) renewal of UT System-wide contract   </a:t>
            </a:r>
          </a:p>
          <a:p>
            <a:pPr lvl="2" eaLnBrk="1" hangingPunct="1">
              <a:lnSpc>
                <a:spcPct val="80000"/>
              </a:lnSpc>
              <a:defRPr/>
            </a:pPr>
            <a:r>
              <a:rPr lang="en-US" altLang="en-US" sz="1600" dirty="0"/>
              <a:t>Fees increase significantly each fiscal year for each point of collection, so primary focus is on minimizing volumes and maximizing efficiency to reduce stop frequencies </a:t>
            </a:r>
          </a:p>
          <a:p>
            <a:pPr lvl="1" eaLnBrk="1" hangingPunct="1">
              <a:lnSpc>
                <a:spcPct val="80000"/>
              </a:lnSpc>
              <a:defRPr/>
            </a:pPr>
            <a:r>
              <a:rPr lang="en-US" altLang="en-US" sz="1800" dirty="0"/>
              <a:t>Continue to lobby for dedicated funding for Occupational Health Clinical Services Agreement because of impending discontinuance of UTS WCI RAP</a:t>
            </a:r>
          </a:p>
          <a:p>
            <a:pPr marL="0" indent="0" eaLnBrk="1" hangingPunct="1">
              <a:lnSpc>
                <a:spcPct val="90000"/>
              </a:lnSpc>
              <a:buNone/>
              <a:defRPr/>
            </a:pPr>
            <a:r>
              <a:rPr lang="en-US" altLang="en-US" sz="2000" dirty="0">
                <a:solidFill>
                  <a:srgbClr val="BD4F19"/>
                </a:solidFill>
              </a:rPr>
              <a:t>Revenues</a:t>
            </a:r>
          </a:p>
          <a:p>
            <a:pPr lvl="1">
              <a:defRPr/>
            </a:pPr>
            <a:r>
              <a:rPr lang="en-US" altLang="en-US" sz="1800" dirty="0" err="1"/>
              <a:t>UTHealth</a:t>
            </a:r>
            <a:r>
              <a:rPr lang="en-US" altLang="en-US" sz="1800" dirty="0"/>
              <a:t> Houston / </a:t>
            </a:r>
            <a:r>
              <a:rPr lang="en-US" altLang="en-US" sz="1800" dirty="0" err="1"/>
              <a:t>UTPhysicians</a:t>
            </a:r>
            <a:r>
              <a:rPr lang="en-US" altLang="en-US" sz="1800" dirty="0"/>
              <a:t> MOU now includes occupational health allocation of $138,700 </a:t>
            </a:r>
          </a:p>
          <a:p>
            <a:pPr lvl="1">
              <a:defRPr/>
            </a:pPr>
            <a:r>
              <a:rPr lang="en-US" altLang="en-US" sz="1800" dirty="0"/>
              <a:t>Continue with service contracts and community outreach activities that provide financial support to supplement institutional funding, including enhancing virtual training capabilities </a:t>
            </a:r>
          </a:p>
          <a:p>
            <a:pPr lvl="1">
              <a:defRPr/>
            </a:pPr>
            <a:r>
              <a:rPr lang="en-US" altLang="en-US" sz="1800" dirty="0"/>
              <a:t>Continue to participate in various research grant projects which allow for staff salary offsets </a:t>
            </a:r>
          </a:p>
          <a:p>
            <a:pPr lvl="1">
              <a:defRPr/>
            </a:pPr>
            <a:r>
              <a:rPr lang="en-US" altLang="en-US" sz="1800" dirty="0"/>
              <a:t>Continued receipt of WCI RAP fund allocations in FY22 ($181,676), but program may terminate at any point</a:t>
            </a:r>
          </a:p>
          <a:p>
            <a:pPr lvl="1" eaLnBrk="1" hangingPunct="1">
              <a:lnSpc>
                <a:spcPct val="80000"/>
              </a:lnSpc>
              <a:buFont typeface="Arial" charset="0"/>
              <a:buChar char="–"/>
              <a:defRPr/>
            </a:pPr>
            <a:endParaRPr lang="en-US" altLang="en-US" dirty="0">
              <a:latin typeface="Arial Narrow" pitchFamily="34" charset="0"/>
            </a:endParaRPr>
          </a:p>
          <a:p>
            <a:pPr lvl="1" eaLnBrk="1" hangingPunct="1">
              <a:lnSpc>
                <a:spcPct val="80000"/>
              </a:lnSpc>
              <a:buFont typeface="Arial" charset="0"/>
              <a:buChar char="–"/>
              <a:defRPr/>
            </a:pPr>
            <a:endParaRPr lang="en-US" altLang="en-US" dirty="0">
              <a:latin typeface="Arial Narrow"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88FF934-9A22-4149-BA53-98D69657ABB5}"/>
              </a:ext>
            </a:extLst>
          </p:cNvPr>
          <p:cNvSpPr>
            <a:spLocks noChangeArrowheads="1"/>
          </p:cNvSpPr>
          <p:nvPr/>
        </p:nvSpPr>
        <p:spPr bwMode="auto">
          <a:xfrm>
            <a:off x="578498" y="1485414"/>
            <a:ext cx="11022564" cy="4869349"/>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50179" name="Rectangle 3">
            <a:extLst>
              <a:ext uri="{FF2B5EF4-FFF2-40B4-BE49-F238E27FC236}">
                <a16:creationId xmlns:a16="http://schemas.microsoft.com/office/drawing/2014/main" id="{506EFBBA-CDDC-47F2-96A1-26AB884F78C7}"/>
              </a:ext>
            </a:extLst>
          </p:cNvPr>
          <p:cNvSpPr>
            <a:spLocks noGrp="1"/>
          </p:cNvSpPr>
          <p:nvPr>
            <p:ph type="title"/>
          </p:nvPr>
        </p:nvSpPr>
        <p:spPr>
          <a:xfrm>
            <a:off x="3105539" y="159852"/>
            <a:ext cx="6057122" cy="1325563"/>
          </a:xfrm>
        </p:spPr>
        <p:txBody>
          <a:bodyPr/>
          <a:lstStyle/>
          <a:p>
            <a:pPr eaLnBrk="1" hangingPunct="1"/>
            <a:r>
              <a:rPr lang="en-US" altLang="en-US" dirty="0">
                <a:latin typeface="+mn-lt"/>
              </a:rPr>
              <a:t>KPI #4: Client Satisfaction</a:t>
            </a:r>
          </a:p>
        </p:txBody>
      </p:sp>
      <p:sp>
        <p:nvSpPr>
          <p:cNvPr id="50180" name="Rectangle 4">
            <a:extLst>
              <a:ext uri="{FF2B5EF4-FFF2-40B4-BE49-F238E27FC236}">
                <a16:creationId xmlns:a16="http://schemas.microsoft.com/office/drawing/2014/main" id="{AFC9CBC9-EF64-4F35-92AB-A13F0C5E7369}"/>
              </a:ext>
            </a:extLst>
          </p:cNvPr>
          <p:cNvSpPr>
            <a:spLocks noGrp="1"/>
          </p:cNvSpPr>
          <p:nvPr>
            <p:ph idx="1"/>
          </p:nvPr>
        </p:nvSpPr>
        <p:spPr>
          <a:xfrm>
            <a:off x="839755" y="1688841"/>
            <a:ext cx="10496939" cy="4497355"/>
          </a:xfrm>
        </p:spPr>
        <p:txBody>
          <a:bodyPr/>
          <a:lstStyle/>
          <a:p>
            <a:pPr marL="0" indent="0" eaLnBrk="1" hangingPunct="1">
              <a:buNone/>
            </a:pPr>
            <a:r>
              <a:rPr lang="en-US" altLang="en-US" dirty="0">
                <a:solidFill>
                  <a:srgbClr val="BD4F19"/>
                </a:solidFill>
              </a:rPr>
              <a:t>External clients served</a:t>
            </a:r>
          </a:p>
          <a:p>
            <a:pPr lvl="1" eaLnBrk="1" hangingPunct="1"/>
            <a:r>
              <a:rPr lang="en-US" altLang="en-US" dirty="0"/>
              <a:t>Results of Client Satisfaction Survey of Student Services Council membership</a:t>
            </a:r>
          </a:p>
          <a:p>
            <a:pPr marL="0" indent="0" eaLnBrk="1" hangingPunct="1">
              <a:buNone/>
            </a:pPr>
            <a:r>
              <a:rPr lang="en-US" altLang="en-US" dirty="0">
                <a:solidFill>
                  <a:srgbClr val="BD4F19"/>
                </a:solidFill>
              </a:rPr>
              <a:t>Internal department staff</a:t>
            </a:r>
          </a:p>
          <a:p>
            <a:pPr lvl="1" eaLnBrk="1" hangingPunct="1"/>
            <a:r>
              <a:rPr lang="en-US" altLang="en-US" dirty="0"/>
              <a:t>Summary of ongoing staff professional development activities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055EAA8C-FD56-4769-A264-6B2BF555121D}"/>
              </a:ext>
            </a:extLst>
          </p:cNvPr>
          <p:cNvSpPr>
            <a:spLocks noChangeArrowheads="1"/>
          </p:cNvSpPr>
          <p:nvPr/>
        </p:nvSpPr>
        <p:spPr bwMode="auto">
          <a:xfrm>
            <a:off x="429207" y="1166327"/>
            <a:ext cx="11346025" cy="5281126"/>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51203" name="Rectangle 2">
            <a:extLst>
              <a:ext uri="{FF2B5EF4-FFF2-40B4-BE49-F238E27FC236}">
                <a16:creationId xmlns:a16="http://schemas.microsoft.com/office/drawing/2014/main" id="{892376EC-AF87-44A5-BD01-210C7B18BC90}"/>
              </a:ext>
            </a:extLst>
          </p:cNvPr>
          <p:cNvSpPr>
            <a:spLocks noGrp="1"/>
          </p:cNvSpPr>
          <p:nvPr>
            <p:ph type="title"/>
          </p:nvPr>
        </p:nvSpPr>
        <p:spPr>
          <a:xfrm>
            <a:off x="4086808" y="107302"/>
            <a:ext cx="4018384" cy="1143000"/>
          </a:xfrm>
        </p:spPr>
        <p:txBody>
          <a:bodyPr/>
          <a:lstStyle/>
          <a:p>
            <a:pPr eaLnBrk="1" hangingPunct="1"/>
            <a:r>
              <a:rPr lang="en-US" altLang="en-US" dirty="0">
                <a:latin typeface="+mn-lt"/>
              </a:rPr>
              <a:t>Client Feedback</a:t>
            </a:r>
          </a:p>
        </p:txBody>
      </p:sp>
      <p:sp>
        <p:nvSpPr>
          <p:cNvPr id="39940" name="Rectangle 3">
            <a:extLst>
              <a:ext uri="{FF2B5EF4-FFF2-40B4-BE49-F238E27FC236}">
                <a16:creationId xmlns:a16="http://schemas.microsoft.com/office/drawing/2014/main" id="{A51EF1CB-1320-4B99-8A24-973ECCF94628}"/>
              </a:ext>
            </a:extLst>
          </p:cNvPr>
          <p:cNvSpPr>
            <a:spLocks noGrp="1" noChangeArrowheads="1"/>
          </p:cNvSpPr>
          <p:nvPr>
            <p:ph idx="1"/>
          </p:nvPr>
        </p:nvSpPr>
        <p:spPr>
          <a:xfrm>
            <a:off x="547340" y="1250302"/>
            <a:ext cx="10913706" cy="5350003"/>
          </a:xfrm>
          <a:noFill/>
        </p:spPr>
        <p:txBody>
          <a:bodyPr>
            <a:normAutofit lnSpcReduction="10000"/>
          </a:bodyPr>
          <a:lstStyle/>
          <a:p>
            <a:pPr marL="0" indent="0" eaLnBrk="1" hangingPunct="1">
              <a:lnSpc>
                <a:spcPct val="80000"/>
              </a:lnSpc>
              <a:buNone/>
              <a:defRPr/>
            </a:pPr>
            <a:r>
              <a:rPr lang="en-US" altLang="en-US" sz="2000" dirty="0">
                <a:solidFill>
                  <a:srgbClr val="BD4F19"/>
                </a:solidFill>
              </a:rPr>
              <a:t>Focused assessment of a designated program aspect performed annually:</a:t>
            </a:r>
          </a:p>
          <a:p>
            <a:pPr lvl="1">
              <a:spcBef>
                <a:spcPts val="100"/>
              </a:spcBef>
              <a:spcAft>
                <a:spcPts val="500"/>
              </a:spcAft>
              <a:defRPr/>
            </a:pPr>
            <a:r>
              <a:rPr lang="en-US" altLang="en-US" sz="1400" dirty="0"/>
              <a:t>FY03 – Clients of Radiation Safety Program</a:t>
            </a:r>
          </a:p>
          <a:p>
            <a:pPr lvl="1">
              <a:spcBef>
                <a:spcPts val="100"/>
              </a:spcBef>
              <a:spcAft>
                <a:spcPts val="500"/>
              </a:spcAft>
              <a:defRPr/>
            </a:pPr>
            <a:r>
              <a:rPr lang="en-US" altLang="en-US" sz="1400" dirty="0"/>
              <a:t>FY04 – Overall Client Expectations and Fulfillment of Expectations</a:t>
            </a:r>
          </a:p>
          <a:p>
            <a:pPr lvl="1">
              <a:spcBef>
                <a:spcPts val="100"/>
              </a:spcBef>
              <a:spcAft>
                <a:spcPts val="500"/>
              </a:spcAft>
              <a:defRPr/>
            </a:pPr>
            <a:r>
              <a:rPr lang="en-US" altLang="en-US" sz="1400" dirty="0"/>
              <a:t>FY05 – Clients of Chemical Safety Program Services</a:t>
            </a:r>
          </a:p>
          <a:p>
            <a:pPr lvl="1">
              <a:spcBef>
                <a:spcPts val="100"/>
              </a:spcBef>
              <a:spcAft>
                <a:spcPts val="500"/>
              </a:spcAft>
              <a:defRPr/>
            </a:pPr>
            <a:r>
              <a:rPr lang="en-US" altLang="en-US" sz="1400" dirty="0"/>
              <a:t>FY06 – Clients of SHERM Administrative Support Staff Services</a:t>
            </a:r>
          </a:p>
          <a:p>
            <a:pPr lvl="1">
              <a:spcBef>
                <a:spcPts val="100"/>
              </a:spcBef>
              <a:spcAft>
                <a:spcPts val="500"/>
              </a:spcAft>
              <a:defRPr/>
            </a:pPr>
            <a:r>
              <a:rPr lang="en-US" altLang="en-US" sz="1400" dirty="0"/>
              <a:t>FY07 – Feedback from Employees and Supervisors Reporting Injuries</a:t>
            </a:r>
          </a:p>
          <a:p>
            <a:pPr lvl="1">
              <a:spcBef>
                <a:spcPts val="100"/>
              </a:spcBef>
              <a:spcAft>
                <a:spcPts val="500"/>
              </a:spcAft>
              <a:defRPr/>
            </a:pPr>
            <a:r>
              <a:rPr lang="en-US" altLang="en-US" sz="1400" dirty="0"/>
              <a:t>FY08 – Clients of Environmental Protection Program Services</a:t>
            </a:r>
          </a:p>
          <a:p>
            <a:pPr lvl="1">
              <a:spcBef>
                <a:spcPts val="100"/>
              </a:spcBef>
              <a:spcAft>
                <a:spcPts val="500"/>
              </a:spcAft>
              <a:defRPr/>
            </a:pPr>
            <a:r>
              <a:rPr lang="en-US" altLang="en-US" sz="1400" dirty="0"/>
              <a:t>FY09 – DMO/ASL Awareness Survey of Level of “Informed Risk”</a:t>
            </a:r>
          </a:p>
          <a:p>
            <a:pPr lvl="1">
              <a:spcBef>
                <a:spcPts val="100"/>
              </a:spcBef>
              <a:spcAft>
                <a:spcPts val="500"/>
              </a:spcAft>
              <a:defRPr/>
            </a:pPr>
            <a:r>
              <a:rPr lang="en-US" altLang="en-US" sz="1400" dirty="0"/>
              <a:t>FY10 – Clients of Biological Safety Program Services</a:t>
            </a:r>
          </a:p>
          <a:p>
            <a:pPr lvl="1">
              <a:spcBef>
                <a:spcPts val="100"/>
              </a:spcBef>
              <a:spcAft>
                <a:spcPts val="500"/>
              </a:spcAft>
              <a:defRPr/>
            </a:pPr>
            <a:r>
              <a:rPr lang="en-US" altLang="en-US" sz="1400" dirty="0"/>
              <a:t>FY11 – Feedback on new </a:t>
            </a:r>
            <a:r>
              <a:rPr lang="en-US" altLang="en-US" sz="1400" dirty="0" err="1"/>
              <a:t>UTHealth</a:t>
            </a:r>
            <a:r>
              <a:rPr lang="en-US" altLang="en-US" sz="1400" dirty="0"/>
              <a:t> Houston ALERT emergency notification system</a:t>
            </a:r>
          </a:p>
          <a:p>
            <a:pPr lvl="1">
              <a:spcBef>
                <a:spcPts val="100"/>
              </a:spcBef>
              <a:spcAft>
                <a:spcPts val="500"/>
              </a:spcAft>
              <a:defRPr/>
            </a:pPr>
            <a:r>
              <a:rPr lang="en-US" altLang="en-US" sz="1400" dirty="0"/>
              <a:t>FY13 – Clients of HCPC Safety Program Services</a:t>
            </a:r>
          </a:p>
          <a:p>
            <a:pPr lvl="1">
              <a:spcBef>
                <a:spcPts val="100"/>
              </a:spcBef>
              <a:spcAft>
                <a:spcPts val="500"/>
              </a:spcAft>
              <a:defRPr/>
            </a:pPr>
            <a:r>
              <a:rPr lang="en-US" altLang="en-US" sz="1400" dirty="0"/>
              <a:t>FY14 – Student Perception Survey question regarding safety program</a:t>
            </a:r>
          </a:p>
          <a:p>
            <a:pPr lvl="1">
              <a:spcBef>
                <a:spcPts val="100"/>
              </a:spcBef>
              <a:spcAft>
                <a:spcPts val="500"/>
              </a:spcAft>
              <a:defRPr/>
            </a:pPr>
            <a:r>
              <a:rPr lang="en-US" altLang="en-US" sz="1400" dirty="0"/>
              <a:t>FY15 – Clients of Occupational Safety &amp; Fire Prevention program services</a:t>
            </a:r>
          </a:p>
          <a:p>
            <a:pPr lvl="1">
              <a:spcBef>
                <a:spcPts val="100"/>
              </a:spcBef>
              <a:spcAft>
                <a:spcPts val="500"/>
              </a:spcAft>
              <a:defRPr/>
            </a:pPr>
            <a:r>
              <a:rPr lang="en-US" altLang="en-US" sz="1400" dirty="0"/>
              <a:t>FY16 – Clients of HCPC Safety Program Services (re-evaluation of services since 2013 implementation)</a:t>
            </a:r>
          </a:p>
          <a:p>
            <a:pPr lvl="1">
              <a:spcBef>
                <a:spcPts val="100"/>
              </a:spcBef>
              <a:spcAft>
                <a:spcPts val="500"/>
              </a:spcAft>
              <a:defRPr/>
            </a:pPr>
            <a:r>
              <a:rPr lang="en-US" altLang="en-US" sz="1400" dirty="0"/>
              <a:t>FY17 – Area Safety Liaisons</a:t>
            </a:r>
          </a:p>
          <a:p>
            <a:pPr lvl="1">
              <a:spcBef>
                <a:spcPts val="100"/>
              </a:spcBef>
              <a:spcAft>
                <a:spcPts val="500"/>
              </a:spcAft>
              <a:defRPr/>
            </a:pPr>
            <a:r>
              <a:rPr lang="en-US" altLang="en-US" sz="1400" dirty="0"/>
              <a:t>FY18 – Clients of </a:t>
            </a:r>
            <a:r>
              <a:rPr lang="en-US" altLang="en-US" sz="1400" dirty="0" err="1"/>
              <a:t>UTPhysicians</a:t>
            </a:r>
            <a:r>
              <a:rPr lang="en-US" altLang="en-US" sz="1400" dirty="0"/>
              <a:t> Safety Program Services </a:t>
            </a:r>
          </a:p>
          <a:p>
            <a:pPr lvl="1">
              <a:spcBef>
                <a:spcPts val="100"/>
              </a:spcBef>
              <a:spcAft>
                <a:spcPts val="500"/>
              </a:spcAft>
              <a:defRPr/>
            </a:pPr>
            <a:r>
              <a:rPr lang="en-US" altLang="en-US" sz="1400" dirty="0"/>
              <a:t>FY19 – </a:t>
            </a:r>
            <a:r>
              <a:rPr lang="en-US" altLang="en-US" sz="1400" dirty="0" err="1"/>
              <a:t>UTHealth</a:t>
            </a:r>
            <a:r>
              <a:rPr lang="en-US" altLang="en-US" sz="1400" dirty="0"/>
              <a:t> Houston Safety Committee Members (Safety Council, Institutional Biosafety, Chemical Safety, &amp; Radiation Safety Committees)</a:t>
            </a:r>
          </a:p>
          <a:p>
            <a:pPr lvl="1">
              <a:spcBef>
                <a:spcPts val="100"/>
              </a:spcBef>
              <a:spcAft>
                <a:spcPts val="500"/>
              </a:spcAft>
              <a:defRPr/>
            </a:pPr>
            <a:r>
              <a:rPr lang="en-US" altLang="en-US" sz="1400" dirty="0"/>
              <a:t>FY20 – UT Police at Houston</a:t>
            </a:r>
          </a:p>
          <a:p>
            <a:pPr lvl="1">
              <a:spcBef>
                <a:spcPts val="100"/>
              </a:spcBef>
              <a:spcAft>
                <a:spcPts val="500"/>
              </a:spcAft>
              <a:defRPr/>
            </a:pPr>
            <a:r>
              <a:rPr lang="en-US" altLang="en-US" sz="1400" dirty="0"/>
              <a:t>FY21 – Center for Laboratory Animal Medicine and Care</a:t>
            </a:r>
          </a:p>
          <a:p>
            <a:pPr lvl="1">
              <a:spcBef>
                <a:spcPts val="100"/>
              </a:spcBef>
              <a:spcAft>
                <a:spcPts val="500"/>
              </a:spcAft>
              <a:defRPr/>
            </a:pPr>
            <a:r>
              <a:rPr lang="en-US" altLang="en-US" sz="1400" dirty="0"/>
              <a:t>FY22 – Student Services Council Members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8F683660-4649-4909-9BC0-E25ABCCB7E40}"/>
              </a:ext>
            </a:extLst>
          </p:cNvPr>
          <p:cNvSpPr/>
          <p:nvPr/>
        </p:nvSpPr>
        <p:spPr>
          <a:xfrm>
            <a:off x="680684" y="4569274"/>
            <a:ext cx="10860875" cy="289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F215664-FE58-4453-A871-093EA73D0975}"/>
              </a:ext>
            </a:extLst>
          </p:cNvPr>
          <p:cNvSpPr/>
          <p:nvPr/>
        </p:nvSpPr>
        <p:spPr>
          <a:xfrm>
            <a:off x="662195" y="2746315"/>
            <a:ext cx="10860875" cy="289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A8FD1DA-BFC6-4371-B2EE-EE8DB23202F5}"/>
              </a:ext>
            </a:extLst>
          </p:cNvPr>
          <p:cNvSpPr/>
          <p:nvPr/>
        </p:nvSpPr>
        <p:spPr>
          <a:xfrm>
            <a:off x="662195" y="1689268"/>
            <a:ext cx="10860875" cy="4790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10B76FD4-FC6A-45C1-BA26-3CBBC9F085B0}"/>
              </a:ext>
            </a:extLst>
          </p:cNvPr>
          <p:cNvSpPr>
            <a:spLocks noGrp="1"/>
          </p:cNvSpPr>
          <p:nvPr>
            <p:ph type="title"/>
          </p:nvPr>
        </p:nvSpPr>
        <p:spPr>
          <a:xfrm>
            <a:off x="3266419" y="-146550"/>
            <a:ext cx="5641910" cy="1143000"/>
          </a:xfrm>
        </p:spPr>
        <p:txBody>
          <a:bodyPr/>
          <a:lstStyle/>
          <a:p>
            <a:pPr eaLnBrk="1" hangingPunct="1"/>
            <a:r>
              <a:rPr lang="en-US" altLang="en-US" sz="3200" dirty="0">
                <a:latin typeface="+mn-lt"/>
              </a:rPr>
              <a:t>Client Satisfaction Survey (FY22)</a:t>
            </a:r>
          </a:p>
        </p:txBody>
      </p:sp>
      <p:sp>
        <p:nvSpPr>
          <p:cNvPr id="5" name="TextBox 4">
            <a:extLst>
              <a:ext uri="{FF2B5EF4-FFF2-40B4-BE49-F238E27FC236}">
                <a16:creationId xmlns:a16="http://schemas.microsoft.com/office/drawing/2014/main" id="{73BA2F1C-FC41-410C-A68C-513B25770CE2}"/>
              </a:ext>
            </a:extLst>
          </p:cNvPr>
          <p:cNvSpPr txBox="1"/>
          <p:nvPr/>
        </p:nvSpPr>
        <p:spPr>
          <a:xfrm>
            <a:off x="2393318" y="566732"/>
            <a:ext cx="7388112" cy="738664"/>
          </a:xfrm>
          <a:prstGeom prst="rect">
            <a:avLst/>
          </a:prstGeom>
          <a:noFill/>
        </p:spPr>
        <p:txBody>
          <a:bodyPr wrap="none" rtlCol="0">
            <a:spAutoFit/>
          </a:bodyPr>
          <a:lstStyle/>
          <a:p>
            <a:pPr algn="ctr"/>
            <a:r>
              <a:rPr lang="en-US" b="1" dirty="0"/>
              <a:t>Student Services Council Client Satisfaction Survey</a:t>
            </a:r>
          </a:p>
          <a:p>
            <a:pPr algn="ctr"/>
            <a:r>
              <a:rPr lang="en-US" sz="1200" dirty="0"/>
              <a:t>Web based survey distributed from August 8 through August 26, 2022 to current Student Services Council members</a:t>
            </a:r>
          </a:p>
          <a:p>
            <a:pPr algn="ctr"/>
            <a:r>
              <a:rPr lang="en-US" sz="1200" dirty="0"/>
              <a:t>Representing the six UTHealth Houston schools [Survey response rate: 22 out of 67 (33%)]</a:t>
            </a:r>
          </a:p>
        </p:txBody>
      </p:sp>
      <p:sp>
        <p:nvSpPr>
          <p:cNvPr id="9" name="TextBox 8">
            <a:extLst>
              <a:ext uri="{FF2B5EF4-FFF2-40B4-BE49-F238E27FC236}">
                <a16:creationId xmlns:a16="http://schemas.microsoft.com/office/drawing/2014/main" id="{AA042395-3C12-4BD2-A5D2-0B701CC5D262}"/>
              </a:ext>
            </a:extLst>
          </p:cNvPr>
          <p:cNvSpPr txBox="1"/>
          <p:nvPr/>
        </p:nvSpPr>
        <p:spPr>
          <a:xfrm>
            <a:off x="2794959" y="1413530"/>
            <a:ext cx="1206228" cy="276999"/>
          </a:xfrm>
          <a:prstGeom prst="rect">
            <a:avLst/>
          </a:prstGeom>
          <a:noFill/>
        </p:spPr>
        <p:txBody>
          <a:bodyPr wrap="none" rtlCol="0">
            <a:spAutoFit/>
          </a:bodyPr>
          <a:lstStyle/>
          <a:p>
            <a:r>
              <a:rPr lang="en-US" sz="1200" dirty="0"/>
              <a:t>Survey Question</a:t>
            </a:r>
          </a:p>
        </p:txBody>
      </p:sp>
      <p:sp>
        <p:nvSpPr>
          <p:cNvPr id="10" name="TextBox 9">
            <a:extLst>
              <a:ext uri="{FF2B5EF4-FFF2-40B4-BE49-F238E27FC236}">
                <a16:creationId xmlns:a16="http://schemas.microsoft.com/office/drawing/2014/main" id="{020663CF-C5B7-4F63-A92B-1CCB0E8BBB42}"/>
              </a:ext>
            </a:extLst>
          </p:cNvPr>
          <p:cNvSpPr txBox="1"/>
          <p:nvPr/>
        </p:nvSpPr>
        <p:spPr>
          <a:xfrm>
            <a:off x="9507033" y="1413530"/>
            <a:ext cx="844014" cy="276999"/>
          </a:xfrm>
          <a:prstGeom prst="rect">
            <a:avLst/>
          </a:prstGeom>
          <a:noFill/>
        </p:spPr>
        <p:txBody>
          <a:bodyPr wrap="none" rtlCol="0">
            <a:spAutoFit/>
          </a:bodyPr>
          <a:lstStyle/>
          <a:p>
            <a:r>
              <a:rPr lang="en-US" sz="1200" dirty="0"/>
              <a:t>Responses</a:t>
            </a:r>
          </a:p>
        </p:txBody>
      </p:sp>
      <p:cxnSp>
        <p:nvCxnSpPr>
          <p:cNvPr id="11" name="Straight Connector 10">
            <a:extLst>
              <a:ext uri="{FF2B5EF4-FFF2-40B4-BE49-F238E27FC236}">
                <a16:creationId xmlns:a16="http://schemas.microsoft.com/office/drawing/2014/main" id="{611BC5E2-C7F6-49EF-956A-C288EBDF01A3}"/>
              </a:ext>
            </a:extLst>
          </p:cNvPr>
          <p:cNvCxnSpPr>
            <a:cxnSpLocks/>
          </p:cNvCxnSpPr>
          <p:nvPr/>
        </p:nvCxnSpPr>
        <p:spPr>
          <a:xfrm>
            <a:off x="660813" y="1690529"/>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119C4-9545-4E07-A4D9-4ED70CFC4BCD}"/>
              </a:ext>
            </a:extLst>
          </p:cNvPr>
          <p:cNvSpPr txBox="1"/>
          <p:nvPr/>
        </p:nvSpPr>
        <p:spPr>
          <a:xfrm>
            <a:off x="8187193" y="1702192"/>
            <a:ext cx="726033" cy="461665"/>
          </a:xfrm>
          <a:prstGeom prst="rect">
            <a:avLst/>
          </a:prstGeom>
          <a:noFill/>
        </p:spPr>
        <p:txBody>
          <a:bodyPr wrap="none" rtlCol="0">
            <a:spAutoFit/>
          </a:bodyPr>
          <a:lstStyle/>
          <a:p>
            <a:r>
              <a:rPr lang="en-US" sz="1200" dirty="0"/>
              <a:t>Strongly</a:t>
            </a:r>
          </a:p>
          <a:p>
            <a:r>
              <a:rPr lang="en-US" sz="1200" dirty="0"/>
              <a:t>Disagree</a:t>
            </a:r>
          </a:p>
        </p:txBody>
      </p:sp>
      <p:sp>
        <p:nvSpPr>
          <p:cNvPr id="13" name="TextBox 12">
            <a:extLst>
              <a:ext uri="{FF2B5EF4-FFF2-40B4-BE49-F238E27FC236}">
                <a16:creationId xmlns:a16="http://schemas.microsoft.com/office/drawing/2014/main" id="{3E38C987-C155-4320-9CEC-0EC2E66F35BA}"/>
              </a:ext>
            </a:extLst>
          </p:cNvPr>
          <p:cNvSpPr txBox="1"/>
          <p:nvPr/>
        </p:nvSpPr>
        <p:spPr>
          <a:xfrm>
            <a:off x="9094381" y="1794524"/>
            <a:ext cx="726033" cy="276999"/>
          </a:xfrm>
          <a:prstGeom prst="rect">
            <a:avLst/>
          </a:prstGeom>
          <a:noFill/>
        </p:spPr>
        <p:txBody>
          <a:bodyPr wrap="none" rtlCol="0">
            <a:spAutoFit/>
          </a:bodyPr>
          <a:lstStyle/>
          <a:p>
            <a:r>
              <a:rPr lang="en-US" sz="1200" dirty="0"/>
              <a:t>Disagree</a:t>
            </a:r>
          </a:p>
        </p:txBody>
      </p:sp>
      <p:sp>
        <p:nvSpPr>
          <p:cNvPr id="14" name="TextBox 13">
            <a:extLst>
              <a:ext uri="{FF2B5EF4-FFF2-40B4-BE49-F238E27FC236}">
                <a16:creationId xmlns:a16="http://schemas.microsoft.com/office/drawing/2014/main" id="{B2A685F4-DF59-4D99-931F-516528852529}"/>
              </a:ext>
            </a:extLst>
          </p:cNvPr>
          <p:cNvSpPr txBox="1"/>
          <p:nvPr/>
        </p:nvSpPr>
        <p:spPr>
          <a:xfrm>
            <a:off x="10037191" y="1794524"/>
            <a:ext cx="551305" cy="276999"/>
          </a:xfrm>
          <a:prstGeom prst="rect">
            <a:avLst/>
          </a:prstGeom>
          <a:noFill/>
        </p:spPr>
        <p:txBody>
          <a:bodyPr wrap="none" rtlCol="0">
            <a:spAutoFit/>
          </a:bodyPr>
          <a:lstStyle/>
          <a:p>
            <a:r>
              <a:rPr lang="en-US" sz="1200" dirty="0"/>
              <a:t>Agree</a:t>
            </a:r>
          </a:p>
        </p:txBody>
      </p:sp>
      <p:sp>
        <p:nvSpPr>
          <p:cNvPr id="15" name="TextBox 14">
            <a:extLst>
              <a:ext uri="{FF2B5EF4-FFF2-40B4-BE49-F238E27FC236}">
                <a16:creationId xmlns:a16="http://schemas.microsoft.com/office/drawing/2014/main" id="{FB6E49B0-02F9-4DCD-8BF6-65F5B3B46504}"/>
              </a:ext>
            </a:extLst>
          </p:cNvPr>
          <p:cNvSpPr txBox="1"/>
          <p:nvPr/>
        </p:nvSpPr>
        <p:spPr>
          <a:xfrm>
            <a:off x="10805274" y="1702192"/>
            <a:ext cx="695127" cy="461665"/>
          </a:xfrm>
          <a:prstGeom prst="rect">
            <a:avLst/>
          </a:prstGeom>
          <a:noFill/>
        </p:spPr>
        <p:txBody>
          <a:bodyPr wrap="none" rtlCol="0">
            <a:spAutoFit/>
          </a:bodyPr>
          <a:lstStyle/>
          <a:p>
            <a:r>
              <a:rPr lang="en-US" sz="1200" dirty="0"/>
              <a:t>Strongly</a:t>
            </a:r>
          </a:p>
          <a:p>
            <a:r>
              <a:rPr lang="en-US" sz="1200" dirty="0"/>
              <a:t>Agree</a:t>
            </a:r>
          </a:p>
        </p:txBody>
      </p:sp>
      <p:cxnSp>
        <p:nvCxnSpPr>
          <p:cNvPr id="16" name="Straight Connector 15">
            <a:extLst>
              <a:ext uri="{FF2B5EF4-FFF2-40B4-BE49-F238E27FC236}">
                <a16:creationId xmlns:a16="http://schemas.microsoft.com/office/drawing/2014/main" id="{6A3A752C-9979-4B7B-9439-31484438254C}"/>
              </a:ext>
            </a:extLst>
          </p:cNvPr>
          <p:cNvCxnSpPr>
            <a:cxnSpLocks/>
          </p:cNvCxnSpPr>
          <p:nvPr/>
        </p:nvCxnSpPr>
        <p:spPr>
          <a:xfrm>
            <a:off x="660813" y="2170739"/>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E9B9DE-5B48-4C5B-BE15-D3D8EAEC2A71}"/>
              </a:ext>
            </a:extLst>
          </p:cNvPr>
          <p:cNvSpPr txBox="1"/>
          <p:nvPr/>
        </p:nvSpPr>
        <p:spPr>
          <a:xfrm>
            <a:off x="1147722" y="1817409"/>
            <a:ext cx="5818068" cy="276999"/>
          </a:xfrm>
          <a:prstGeom prst="rect">
            <a:avLst/>
          </a:prstGeom>
          <a:noFill/>
        </p:spPr>
        <p:txBody>
          <a:bodyPr wrap="none" rtlCol="0">
            <a:spAutoFit/>
          </a:bodyPr>
          <a:lstStyle/>
          <a:p>
            <a:r>
              <a:rPr lang="en-US" sz="1200" b="1" dirty="0"/>
              <a:t>From my perspective as a Student Services Council member, I feel that SHERM generally:</a:t>
            </a:r>
          </a:p>
        </p:txBody>
      </p:sp>
      <p:sp>
        <p:nvSpPr>
          <p:cNvPr id="47" name="TextBox 46">
            <a:extLst>
              <a:ext uri="{FF2B5EF4-FFF2-40B4-BE49-F238E27FC236}">
                <a16:creationId xmlns:a16="http://schemas.microsoft.com/office/drawing/2014/main" id="{C6973651-4462-4E8F-8AF0-1277DE4FD4A9}"/>
              </a:ext>
            </a:extLst>
          </p:cNvPr>
          <p:cNvSpPr txBox="1"/>
          <p:nvPr/>
        </p:nvSpPr>
        <p:spPr>
          <a:xfrm>
            <a:off x="764180" y="2221287"/>
            <a:ext cx="5995552" cy="261610"/>
          </a:xfrm>
          <a:prstGeom prst="rect">
            <a:avLst/>
          </a:prstGeom>
          <a:noFill/>
        </p:spPr>
        <p:txBody>
          <a:bodyPr wrap="none" rtlCol="0">
            <a:spAutoFit/>
          </a:bodyPr>
          <a:lstStyle/>
          <a:p>
            <a:r>
              <a:rPr lang="en-US" sz="1100" dirty="0"/>
              <a:t>1. Provides sufficient information and updates on important student health and safety-related issues?</a:t>
            </a:r>
          </a:p>
        </p:txBody>
      </p:sp>
      <p:sp>
        <p:nvSpPr>
          <p:cNvPr id="51" name="TextBox 50">
            <a:extLst>
              <a:ext uri="{FF2B5EF4-FFF2-40B4-BE49-F238E27FC236}">
                <a16:creationId xmlns:a16="http://schemas.microsoft.com/office/drawing/2014/main" id="{DBE4BD23-36C5-463F-A0CF-A76280D9CC00}"/>
              </a:ext>
            </a:extLst>
          </p:cNvPr>
          <p:cNvSpPr txBox="1"/>
          <p:nvPr/>
        </p:nvSpPr>
        <p:spPr>
          <a:xfrm>
            <a:off x="10022539" y="2205898"/>
            <a:ext cx="659155" cy="276999"/>
          </a:xfrm>
          <a:prstGeom prst="rect">
            <a:avLst/>
          </a:prstGeom>
          <a:noFill/>
        </p:spPr>
        <p:txBody>
          <a:bodyPr wrap="none" rtlCol="0">
            <a:spAutoFit/>
          </a:bodyPr>
          <a:lstStyle/>
          <a:p>
            <a:r>
              <a:rPr lang="en-US" sz="1200" dirty="0"/>
              <a:t>6 (27%)</a:t>
            </a:r>
          </a:p>
        </p:txBody>
      </p:sp>
      <p:sp>
        <p:nvSpPr>
          <p:cNvPr id="52" name="TextBox 51">
            <a:extLst>
              <a:ext uri="{FF2B5EF4-FFF2-40B4-BE49-F238E27FC236}">
                <a16:creationId xmlns:a16="http://schemas.microsoft.com/office/drawing/2014/main" id="{FB1600CE-D7FF-46E4-B6DB-DF1CFC934788}"/>
              </a:ext>
            </a:extLst>
          </p:cNvPr>
          <p:cNvSpPr txBox="1"/>
          <p:nvPr/>
        </p:nvSpPr>
        <p:spPr>
          <a:xfrm>
            <a:off x="10783986" y="2187659"/>
            <a:ext cx="737702" cy="276999"/>
          </a:xfrm>
          <a:prstGeom prst="rect">
            <a:avLst/>
          </a:prstGeom>
          <a:noFill/>
        </p:spPr>
        <p:txBody>
          <a:bodyPr wrap="none" rtlCol="0">
            <a:spAutoFit/>
          </a:bodyPr>
          <a:lstStyle/>
          <a:p>
            <a:r>
              <a:rPr lang="en-US" sz="1200" dirty="0"/>
              <a:t>16 (73%)</a:t>
            </a:r>
          </a:p>
        </p:txBody>
      </p:sp>
      <p:sp>
        <p:nvSpPr>
          <p:cNvPr id="53" name="TextBox 52">
            <a:extLst>
              <a:ext uri="{FF2B5EF4-FFF2-40B4-BE49-F238E27FC236}">
                <a16:creationId xmlns:a16="http://schemas.microsoft.com/office/drawing/2014/main" id="{C70A3CC4-9A4D-44C1-9AF7-B86DD8C02AF6}"/>
              </a:ext>
            </a:extLst>
          </p:cNvPr>
          <p:cNvSpPr txBox="1"/>
          <p:nvPr/>
        </p:nvSpPr>
        <p:spPr>
          <a:xfrm>
            <a:off x="764180" y="2482897"/>
            <a:ext cx="5516254" cy="261610"/>
          </a:xfrm>
          <a:prstGeom prst="rect">
            <a:avLst/>
          </a:prstGeom>
          <a:noFill/>
        </p:spPr>
        <p:txBody>
          <a:bodyPr wrap="none" rtlCol="0">
            <a:spAutoFit/>
          </a:bodyPr>
          <a:lstStyle/>
          <a:p>
            <a:r>
              <a:rPr lang="en-US" sz="1100" dirty="0"/>
              <a:t>2. Follows up on health and safety concerns raised during Student Services Council meetings?</a:t>
            </a:r>
          </a:p>
        </p:txBody>
      </p:sp>
      <p:sp>
        <p:nvSpPr>
          <p:cNvPr id="56" name="TextBox 55">
            <a:extLst>
              <a:ext uri="{FF2B5EF4-FFF2-40B4-BE49-F238E27FC236}">
                <a16:creationId xmlns:a16="http://schemas.microsoft.com/office/drawing/2014/main" id="{14A293B9-D8A2-42EB-8B3B-4A3FC060FB39}"/>
              </a:ext>
            </a:extLst>
          </p:cNvPr>
          <p:cNvSpPr txBox="1"/>
          <p:nvPr/>
        </p:nvSpPr>
        <p:spPr>
          <a:xfrm>
            <a:off x="10020023" y="2456964"/>
            <a:ext cx="659155" cy="276999"/>
          </a:xfrm>
          <a:prstGeom prst="rect">
            <a:avLst/>
          </a:prstGeom>
          <a:noFill/>
        </p:spPr>
        <p:txBody>
          <a:bodyPr wrap="none" rtlCol="0">
            <a:spAutoFit/>
          </a:bodyPr>
          <a:lstStyle/>
          <a:p>
            <a:r>
              <a:rPr lang="en-US" sz="1200" dirty="0"/>
              <a:t>6 (27%)</a:t>
            </a:r>
          </a:p>
        </p:txBody>
      </p:sp>
      <p:sp>
        <p:nvSpPr>
          <p:cNvPr id="57" name="TextBox 56">
            <a:extLst>
              <a:ext uri="{FF2B5EF4-FFF2-40B4-BE49-F238E27FC236}">
                <a16:creationId xmlns:a16="http://schemas.microsoft.com/office/drawing/2014/main" id="{0A4BA055-F60E-4C4C-8CC0-C99EF16A9716}"/>
              </a:ext>
            </a:extLst>
          </p:cNvPr>
          <p:cNvSpPr txBox="1"/>
          <p:nvPr/>
        </p:nvSpPr>
        <p:spPr>
          <a:xfrm>
            <a:off x="10781470" y="2454627"/>
            <a:ext cx="737702" cy="276999"/>
          </a:xfrm>
          <a:prstGeom prst="rect">
            <a:avLst/>
          </a:prstGeom>
          <a:noFill/>
        </p:spPr>
        <p:txBody>
          <a:bodyPr wrap="none" rtlCol="0">
            <a:spAutoFit/>
          </a:bodyPr>
          <a:lstStyle/>
          <a:p>
            <a:r>
              <a:rPr lang="en-US" sz="1200" dirty="0"/>
              <a:t>16 (73%)</a:t>
            </a:r>
          </a:p>
        </p:txBody>
      </p:sp>
      <p:cxnSp>
        <p:nvCxnSpPr>
          <p:cNvPr id="58" name="Straight Connector 57">
            <a:extLst>
              <a:ext uri="{FF2B5EF4-FFF2-40B4-BE49-F238E27FC236}">
                <a16:creationId xmlns:a16="http://schemas.microsoft.com/office/drawing/2014/main" id="{4BF4104D-E451-466F-9C2D-B5618663732E}"/>
              </a:ext>
            </a:extLst>
          </p:cNvPr>
          <p:cNvCxnSpPr>
            <a:cxnSpLocks/>
          </p:cNvCxnSpPr>
          <p:nvPr/>
        </p:nvCxnSpPr>
        <p:spPr>
          <a:xfrm>
            <a:off x="669128" y="2741657"/>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48B73DD-4442-406B-9C94-4ADBDE6849CC}"/>
              </a:ext>
            </a:extLst>
          </p:cNvPr>
          <p:cNvSpPr txBox="1"/>
          <p:nvPr/>
        </p:nvSpPr>
        <p:spPr>
          <a:xfrm>
            <a:off x="1147722" y="2752962"/>
            <a:ext cx="1719253" cy="276999"/>
          </a:xfrm>
          <a:prstGeom prst="rect">
            <a:avLst/>
          </a:prstGeom>
          <a:noFill/>
        </p:spPr>
        <p:txBody>
          <a:bodyPr wrap="none" rtlCol="0">
            <a:spAutoFit/>
          </a:bodyPr>
          <a:lstStyle/>
          <a:p>
            <a:r>
              <a:rPr lang="en-US" sz="1200" b="1" dirty="0"/>
              <a:t>In general, SHERM staff:</a:t>
            </a:r>
          </a:p>
        </p:txBody>
      </p:sp>
      <p:cxnSp>
        <p:nvCxnSpPr>
          <p:cNvPr id="61" name="Straight Connector 60">
            <a:extLst>
              <a:ext uri="{FF2B5EF4-FFF2-40B4-BE49-F238E27FC236}">
                <a16:creationId xmlns:a16="http://schemas.microsoft.com/office/drawing/2014/main" id="{26C924EB-35DD-4EF3-AD56-F4A4B0126A65}"/>
              </a:ext>
            </a:extLst>
          </p:cNvPr>
          <p:cNvCxnSpPr>
            <a:cxnSpLocks/>
          </p:cNvCxnSpPr>
          <p:nvPr/>
        </p:nvCxnSpPr>
        <p:spPr>
          <a:xfrm>
            <a:off x="669128" y="3037912"/>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D0247A5-EA9A-42C1-AFB6-9177940E2899}"/>
              </a:ext>
            </a:extLst>
          </p:cNvPr>
          <p:cNvSpPr txBox="1"/>
          <p:nvPr/>
        </p:nvSpPr>
        <p:spPr>
          <a:xfrm>
            <a:off x="764180" y="3048125"/>
            <a:ext cx="1447832" cy="261610"/>
          </a:xfrm>
          <a:prstGeom prst="rect">
            <a:avLst/>
          </a:prstGeom>
          <a:noFill/>
        </p:spPr>
        <p:txBody>
          <a:bodyPr wrap="none" rtlCol="0">
            <a:spAutoFit/>
          </a:bodyPr>
          <a:lstStyle/>
          <a:p>
            <a:r>
              <a:rPr lang="en-US" sz="1100" dirty="0"/>
              <a:t>3. Are </a:t>
            </a:r>
            <a:r>
              <a:rPr lang="en-US" sz="1100" b="1" dirty="0"/>
              <a:t>easy to contact</a:t>
            </a:r>
          </a:p>
        </p:txBody>
      </p:sp>
      <p:sp>
        <p:nvSpPr>
          <p:cNvPr id="63" name="TextBox 62">
            <a:extLst>
              <a:ext uri="{FF2B5EF4-FFF2-40B4-BE49-F238E27FC236}">
                <a16:creationId xmlns:a16="http://schemas.microsoft.com/office/drawing/2014/main" id="{36742CE1-DE33-4E6E-8000-9E269D9B7AC9}"/>
              </a:ext>
            </a:extLst>
          </p:cNvPr>
          <p:cNvSpPr txBox="1"/>
          <p:nvPr/>
        </p:nvSpPr>
        <p:spPr>
          <a:xfrm>
            <a:off x="8264003" y="3037589"/>
            <a:ext cx="184731" cy="276999"/>
          </a:xfrm>
          <a:prstGeom prst="rect">
            <a:avLst/>
          </a:prstGeom>
          <a:noFill/>
        </p:spPr>
        <p:txBody>
          <a:bodyPr wrap="none" rtlCol="0">
            <a:spAutoFit/>
          </a:bodyPr>
          <a:lstStyle/>
          <a:p>
            <a:endParaRPr lang="en-US" sz="1200" dirty="0"/>
          </a:p>
        </p:txBody>
      </p:sp>
      <p:sp>
        <p:nvSpPr>
          <p:cNvPr id="64" name="TextBox 63">
            <a:extLst>
              <a:ext uri="{FF2B5EF4-FFF2-40B4-BE49-F238E27FC236}">
                <a16:creationId xmlns:a16="http://schemas.microsoft.com/office/drawing/2014/main" id="{338C2D9B-CA00-4975-BE2B-95284B423459}"/>
              </a:ext>
            </a:extLst>
          </p:cNvPr>
          <p:cNvSpPr txBox="1"/>
          <p:nvPr/>
        </p:nvSpPr>
        <p:spPr>
          <a:xfrm>
            <a:off x="9171191" y="3037589"/>
            <a:ext cx="184731" cy="276999"/>
          </a:xfrm>
          <a:prstGeom prst="rect">
            <a:avLst/>
          </a:prstGeom>
          <a:noFill/>
        </p:spPr>
        <p:txBody>
          <a:bodyPr wrap="none" rtlCol="0">
            <a:spAutoFit/>
          </a:bodyPr>
          <a:lstStyle/>
          <a:p>
            <a:endParaRPr lang="en-US" sz="1200" dirty="0"/>
          </a:p>
        </p:txBody>
      </p:sp>
      <p:sp>
        <p:nvSpPr>
          <p:cNvPr id="65" name="TextBox 64">
            <a:extLst>
              <a:ext uri="{FF2B5EF4-FFF2-40B4-BE49-F238E27FC236}">
                <a16:creationId xmlns:a16="http://schemas.microsoft.com/office/drawing/2014/main" id="{35B8F1B5-5988-491C-97AA-84BED62590C2}"/>
              </a:ext>
            </a:extLst>
          </p:cNvPr>
          <p:cNvSpPr txBox="1"/>
          <p:nvPr/>
        </p:nvSpPr>
        <p:spPr>
          <a:xfrm>
            <a:off x="10026637" y="3029895"/>
            <a:ext cx="659155" cy="276999"/>
          </a:xfrm>
          <a:prstGeom prst="rect">
            <a:avLst/>
          </a:prstGeom>
          <a:noFill/>
        </p:spPr>
        <p:txBody>
          <a:bodyPr wrap="none" rtlCol="0">
            <a:spAutoFit/>
          </a:bodyPr>
          <a:lstStyle/>
          <a:p>
            <a:r>
              <a:rPr lang="en-US" sz="1200" dirty="0"/>
              <a:t>8 (36%)</a:t>
            </a:r>
          </a:p>
        </p:txBody>
      </p:sp>
      <p:sp>
        <p:nvSpPr>
          <p:cNvPr id="66" name="TextBox 65">
            <a:extLst>
              <a:ext uri="{FF2B5EF4-FFF2-40B4-BE49-F238E27FC236}">
                <a16:creationId xmlns:a16="http://schemas.microsoft.com/office/drawing/2014/main" id="{26193D83-533F-4F73-BB5D-5F2E4F6F07C6}"/>
              </a:ext>
            </a:extLst>
          </p:cNvPr>
          <p:cNvSpPr txBox="1"/>
          <p:nvPr/>
        </p:nvSpPr>
        <p:spPr>
          <a:xfrm>
            <a:off x="10788084" y="3027558"/>
            <a:ext cx="737702" cy="276999"/>
          </a:xfrm>
          <a:prstGeom prst="rect">
            <a:avLst/>
          </a:prstGeom>
          <a:noFill/>
        </p:spPr>
        <p:txBody>
          <a:bodyPr wrap="none" rtlCol="0">
            <a:spAutoFit/>
          </a:bodyPr>
          <a:lstStyle/>
          <a:p>
            <a:r>
              <a:rPr lang="en-US" sz="1200" dirty="0"/>
              <a:t>10 (45%)</a:t>
            </a:r>
          </a:p>
        </p:txBody>
      </p:sp>
      <p:sp>
        <p:nvSpPr>
          <p:cNvPr id="67" name="TextBox 66">
            <a:extLst>
              <a:ext uri="{FF2B5EF4-FFF2-40B4-BE49-F238E27FC236}">
                <a16:creationId xmlns:a16="http://schemas.microsoft.com/office/drawing/2014/main" id="{4C9E9662-309D-450E-95B2-59D5A953636D}"/>
              </a:ext>
            </a:extLst>
          </p:cNvPr>
          <p:cNvSpPr txBox="1"/>
          <p:nvPr/>
        </p:nvSpPr>
        <p:spPr>
          <a:xfrm>
            <a:off x="764180" y="3304557"/>
            <a:ext cx="1911101" cy="261610"/>
          </a:xfrm>
          <a:prstGeom prst="rect">
            <a:avLst/>
          </a:prstGeom>
          <a:noFill/>
        </p:spPr>
        <p:txBody>
          <a:bodyPr wrap="none" rtlCol="0">
            <a:spAutoFit/>
          </a:bodyPr>
          <a:lstStyle/>
          <a:p>
            <a:r>
              <a:rPr lang="en-US" sz="1100" dirty="0"/>
              <a:t>4. Are </a:t>
            </a:r>
            <a:r>
              <a:rPr lang="en-US" sz="1100" b="1" dirty="0"/>
              <a:t>timely</a:t>
            </a:r>
            <a:r>
              <a:rPr lang="en-US" sz="1100" dirty="0"/>
              <a:t> in their response</a:t>
            </a:r>
          </a:p>
        </p:txBody>
      </p:sp>
      <p:sp>
        <p:nvSpPr>
          <p:cNvPr id="68" name="TextBox 67">
            <a:extLst>
              <a:ext uri="{FF2B5EF4-FFF2-40B4-BE49-F238E27FC236}">
                <a16:creationId xmlns:a16="http://schemas.microsoft.com/office/drawing/2014/main" id="{EEBBB7E3-CB80-4335-B2A7-506440110AA3}"/>
              </a:ext>
            </a:extLst>
          </p:cNvPr>
          <p:cNvSpPr txBox="1"/>
          <p:nvPr/>
        </p:nvSpPr>
        <p:spPr>
          <a:xfrm>
            <a:off x="8265340" y="3309411"/>
            <a:ext cx="184731" cy="276999"/>
          </a:xfrm>
          <a:prstGeom prst="rect">
            <a:avLst/>
          </a:prstGeom>
          <a:noFill/>
        </p:spPr>
        <p:txBody>
          <a:bodyPr wrap="none" rtlCol="0">
            <a:spAutoFit/>
          </a:bodyPr>
          <a:lstStyle/>
          <a:p>
            <a:endParaRPr lang="en-US" sz="1200" dirty="0"/>
          </a:p>
        </p:txBody>
      </p:sp>
      <p:sp>
        <p:nvSpPr>
          <p:cNvPr id="70" name="TextBox 69">
            <a:extLst>
              <a:ext uri="{FF2B5EF4-FFF2-40B4-BE49-F238E27FC236}">
                <a16:creationId xmlns:a16="http://schemas.microsoft.com/office/drawing/2014/main" id="{D46DCBA1-9566-444E-AE48-99BFF6489482}"/>
              </a:ext>
            </a:extLst>
          </p:cNvPr>
          <p:cNvSpPr txBox="1"/>
          <p:nvPr/>
        </p:nvSpPr>
        <p:spPr>
          <a:xfrm>
            <a:off x="10027974" y="3301717"/>
            <a:ext cx="659155" cy="276999"/>
          </a:xfrm>
          <a:prstGeom prst="rect">
            <a:avLst/>
          </a:prstGeom>
          <a:noFill/>
        </p:spPr>
        <p:txBody>
          <a:bodyPr wrap="none" rtlCol="0">
            <a:spAutoFit/>
          </a:bodyPr>
          <a:lstStyle/>
          <a:p>
            <a:r>
              <a:rPr lang="en-US" sz="1200" dirty="0"/>
              <a:t>7 (32%)</a:t>
            </a:r>
          </a:p>
        </p:txBody>
      </p:sp>
      <p:sp>
        <p:nvSpPr>
          <p:cNvPr id="71" name="TextBox 70">
            <a:extLst>
              <a:ext uri="{FF2B5EF4-FFF2-40B4-BE49-F238E27FC236}">
                <a16:creationId xmlns:a16="http://schemas.microsoft.com/office/drawing/2014/main" id="{8BEEACF3-8FF4-456A-AEA6-4295231FACBB}"/>
              </a:ext>
            </a:extLst>
          </p:cNvPr>
          <p:cNvSpPr txBox="1"/>
          <p:nvPr/>
        </p:nvSpPr>
        <p:spPr>
          <a:xfrm>
            <a:off x="10789421" y="3299380"/>
            <a:ext cx="737702" cy="276999"/>
          </a:xfrm>
          <a:prstGeom prst="rect">
            <a:avLst/>
          </a:prstGeom>
          <a:noFill/>
        </p:spPr>
        <p:txBody>
          <a:bodyPr wrap="none" rtlCol="0">
            <a:spAutoFit/>
          </a:bodyPr>
          <a:lstStyle/>
          <a:p>
            <a:r>
              <a:rPr lang="en-US" sz="1200" dirty="0"/>
              <a:t>11 (50%)</a:t>
            </a:r>
          </a:p>
        </p:txBody>
      </p:sp>
      <p:sp>
        <p:nvSpPr>
          <p:cNvPr id="72" name="TextBox 71">
            <a:extLst>
              <a:ext uri="{FF2B5EF4-FFF2-40B4-BE49-F238E27FC236}">
                <a16:creationId xmlns:a16="http://schemas.microsoft.com/office/drawing/2014/main" id="{005AF53B-6ACA-42C0-8FEB-EF9CEA48BB55}"/>
              </a:ext>
            </a:extLst>
          </p:cNvPr>
          <p:cNvSpPr txBox="1"/>
          <p:nvPr/>
        </p:nvSpPr>
        <p:spPr>
          <a:xfrm>
            <a:off x="8268101" y="3560847"/>
            <a:ext cx="184731" cy="276999"/>
          </a:xfrm>
          <a:prstGeom prst="rect">
            <a:avLst/>
          </a:prstGeom>
          <a:noFill/>
        </p:spPr>
        <p:txBody>
          <a:bodyPr wrap="none" rtlCol="0">
            <a:spAutoFit/>
          </a:bodyPr>
          <a:lstStyle/>
          <a:p>
            <a:endParaRPr lang="en-US" sz="1200" dirty="0"/>
          </a:p>
        </p:txBody>
      </p:sp>
      <p:sp>
        <p:nvSpPr>
          <p:cNvPr id="74" name="TextBox 73">
            <a:extLst>
              <a:ext uri="{FF2B5EF4-FFF2-40B4-BE49-F238E27FC236}">
                <a16:creationId xmlns:a16="http://schemas.microsoft.com/office/drawing/2014/main" id="{683BCA8B-00C1-4F3C-A16D-75009F880299}"/>
              </a:ext>
            </a:extLst>
          </p:cNvPr>
          <p:cNvSpPr txBox="1"/>
          <p:nvPr/>
        </p:nvSpPr>
        <p:spPr>
          <a:xfrm>
            <a:off x="10030735" y="3553153"/>
            <a:ext cx="659155" cy="276999"/>
          </a:xfrm>
          <a:prstGeom prst="rect">
            <a:avLst/>
          </a:prstGeom>
          <a:noFill/>
        </p:spPr>
        <p:txBody>
          <a:bodyPr wrap="none" rtlCol="0">
            <a:spAutoFit/>
          </a:bodyPr>
          <a:lstStyle/>
          <a:p>
            <a:r>
              <a:rPr lang="en-US" sz="1200" dirty="0"/>
              <a:t>4 (18%)</a:t>
            </a:r>
          </a:p>
        </p:txBody>
      </p:sp>
      <p:sp>
        <p:nvSpPr>
          <p:cNvPr id="75" name="TextBox 74">
            <a:extLst>
              <a:ext uri="{FF2B5EF4-FFF2-40B4-BE49-F238E27FC236}">
                <a16:creationId xmlns:a16="http://schemas.microsoft.com/office/drawing/2014/main" id="{1572167B-7662-4F6B-B17F-DD24220D71D9}"/>
              </a:ext>
            </a:extLst>
          </p:cNvPr>
          <p:cNvSpPr txBox="1"/>
          <p:nvPr/>
        </p:nvSpPr>
        <p:spPr>
          <a:xfrm>
            <a:off x="10792182" y="3550816"/>
            <a:ext cx="737702" cy="276999"/>
          </a:xfrm>
          <a:prstGeom prst="rect">
            <a:avLst/>
          </a:prstGeom>
          <a:noFill/>
        </p:spPr>
        <p:txBody>
          <a:bodyPr wrap="none" rtlCol="0">
            <a:spAutoFit/>
          </a:bodyPr>
          <a:lstStyle/>
          <a:p>
            <a:r>
              <a:rPr lang="en-US" sz="1200" dirty="0"/>
              <a:t>16 (73%)</a:t>
            </a:r>
          </a:p>
        </p:txBody>
      </p:sp>
      <p:sp>
        <p:nvSpPr>
          <p:cNvPr id="76" name="TextBox 75">
            <a:extLst>
              <a:ext uri="{FF2B5EF4-FFF2-40B4-BE49-F238E27FC236}">
                <a16:creationId xmlns:a16="http://schemas.microsoft.com/office/drawing/2014/main" id="{A985DDBA-EBBC-46B3-9A3D-21801C6723E7}"/>
              </a:ext>
            </a:extLst>
          </p:cNvPr>
          <p:cNvSpPr txBox="1"/>
          <p:nvPr/>
        </p:nvSpPr>
        <p:spPr>
          <a:xfrm>
            <a:off x="761419" y="3560989"/>
            <a:ext cx="1144865" cy="261610"/>
          </a:xfrm>
          <a:prstGeom prst="rect">
            <a:avLst/>
          </a:prstGeom>
          <a:noFill/>
        </p:spPr>
        <p:txBody>
          <a:bodyPr wrap="none" rtlCol="0">
            <a:spAutoFit/>
          </a:bodyPr>
          <a:lstStyle/>
          <a:p>
            <a:r>
              <a:rPr lang="en-US" sz="1100" dirty="0"/>
              <a:t>5. Are </a:t>
            </a:r>
            <a:r>
              <a:rPr lang="en-US" sz="1100" b="1" dirty="0"/>
              <a:t>courteous</a:t>
            </a:r>
          </a:p>
        </p:txBody>
      </p:sp>
      <p:sp>
        <p:nvSpPr>
          <p:cNvPr id="77" name="TextBox 76">
            <a:extLst>
              <a:ext uri="{FF2B5EF4-FFF2-40B4-BE49-F238E27FC236}">
                <a16:creationId xmlns:a16="http://schemas.microsoft.com/office/drawing/2014/main" id="{49AF60D8-C572-480C-98FB-1047142CC7F4}"/>
              </a:ext>
            </a:extLst>
          </p:cNvPr>
          <p:cNvSpPr txBox="1"/>
          <p:nvPr/>
        </p:nvSpPr>
        <p:spPr>
          <a:xfrm>
            <a:off x="761419" y="3812243"/>
            <a:ext cx="1276311" cy="261610"/>
          </a:xfrm>
          <a:prstGeom prst="rect">
            <a:avLst/>
          </a:prstGeom>
          <a:noFill/>
        </p:spPr>
        <p:txBody>
          <a:bodyPr wrap="none" rtlCol="0">
            <a:spAutoFit/>
          </a:bodyPr>
          <a:lstStyle/>
          <a:p>
            <a:r>
              <a:rPr lang="en-US" sz="1100" dirty="0"/>
              <a:t>6. Are </a:t>
            </a:r>
            <a:r>
              <a:rPr lang="en-US" sz="1100" b="1" dirty="0"/>
              <a:t>professional</a:t>
            </a:r>
          </a:p>
        </p:txBody>
      </p:sp>
      <p:sp>
        <p:nvSpPr>
          <p:cNvPr id="78" name="TextBox 77">
            <a:extLst>
              <a:ext uri="{FF2B5EF4-FFF2-40B4-BE49-F238E27FC236}">
                <a16:creationId xmlns:a16="http://schemas.microsoft.com/office/drawing/2014/main" id="{D3B5A629-D39B-467B-BD9E-EE2C477BCD44}"/>
              </a:ext>
            </a:extLst>
          </p:cNvPr>
          <p:cNvSpPr txBox="1"/>
          <p:nvPr/>
        </p:nvSpPr>
        <p:spPr>
          <a:xfrm>
            <a:off x="8270862" y="3816106"/>
            <a:ext cx="184731" cy="276999"/>
          </a:xfrm>
          <a:prstGeom prst="rect">
            <a:avLst/>
          </a:prstGeom>
          <a:noFill/>
        </p:spPr>
        <p:txBody>
          <a:bodyPr wrap="none" rtlCol="0">
            <a:spAutoFit/>
          </a:bodyPr>
          <a:lstStyle/>
          <a:p>
            <a:endParaRPr lang="en-US" sz="1200" dirty="0"/>
          </a:p>
        </p:txBody>
      </p:sp>
      <p:sp>
        <p:nvSpPr>
          <p:cNvPr id="80" name="TextBox 79">
            <a:extLst>
              <a:ext uri="{FF2B5EF4-FFF2-40B4-BE49-F238E27FC236}">
                <a16:creationId xmlns:a16="http://schemas.microsoft.com/office/drawing/2014/main" id="{E5BCCC60-DD87-4D02-881E-A964BB259C8C}"/>
              </a:ext>
            </a:extLst>
          </p:cNvPr>
          <p:cNvSpPr txBox="1"/>
          <p:nvPr/>
        </p:nvSpPr>
        <p:spPr>
          <a:xfrm>
            <a:off x="10033496" y="3808412"/>
            <a:ext cx="659155" cy="276999"/>
          </a:xfrm>
          <a:prstGeom prst="rect">
            <a:avLst/>
          </a:prstGeom>
          <a:noFill/>
        </p:spPr>
        <p:txBody>
          <a:bodyPr wrap="none" rtlCol="0">
            <a:spAutoFit/>
          </a:bodyPr>
          <a:lstStyle/>
          <a:p>
            <a:r>
              <a:rPr lang="en-US" sz="1200" dirty="0"/>
              <a:t>4 (18%)</a:t>
            </a:r>
          </a:p>
        </p:txBody>
      </p:sp>
      <p:sp>
        <p:nvSpPr>
          <p:cNvPr id="81" name="TextBox 80">
            <a:extLst>
              <a:ext uri="{FF2B5EF4-FFF2-40B4-BE49-F238E27FC236}">
                <a16:creationId xmlns:a16="http://schemas.microsoft.com/office/drawing/2014/main" id="{E0556B6D-E8BD-46A3-9117-64F48860411D}"/>
              </a:ext>
            </a:extLst>
          </p:cNvPr>
          <p:cNvSpPr txBox="1"/>
          <p:nvPr/>
        </p:nvSpPr>
        <p:spPr>
          <a:xfrm>
            <a:off x="10794943" y="3806075"/>
            <a:ext cx="737702" cy="276999"/>
          </a:xfrm>
          <a:prstGeom prst="rect">
            <a:avLst/>
          </a:prstGeom>
          <a:noFill/>
        </p:spPr>
        <p:txBody>
          <a:bodyPr wrap="none" rtlCol="0">
            <a:spAutoFit/>
          </a:bodyPr>
          <a:lstStyle/>
          <a:p>
            <a:r>
              <a:rPr lang="en-US" sz="1200" dirty="0"/>
              <a:t>16 (73%)</a:t>
            </a:r>
          </a:p>
        </p:txBody>
      </p:sp>
      <p:sp>
        <p:nvSpPr>
          <p:cNvPr id="82" name="TextBox 81">
            <a:extLst>
              <a:ext uri="{FF2B5EF4-FFF2-40B4-BE49-F238E27FC236}">
                <a16:creationId xmlns:a16="http://schemas.microsoft.com/office/drawing/2014/main" id="{187A6387-E32E-4789-819A-0754E0A05B3B}"/>
              </a:ext>
            </a:extLst>
          </p:cNvPr>
          <p:cNvSpPr txBox="1"/>
          <p:nvPr/>
        </p:nvSpPr>
        <p:spPr>
          <a:xfrm>
            <a:off x="761419" y="4058319"/>
            <a:ext cx="1863011" cy="261610"/>
          </a:xfrm>
          <a:prstGeom prst="rect">
            <a:avLst/>
          </a:prstGeom>
          <a:noFill/>
        </p:spPr>
        <p:txBody>
          <a:bodyPr wrap="none" rtlCol="0">
            <a:spAutoFit/>
          </a:bodyPr>
          <a:lstStyle/>
          <a:p>
            <a:r>
              <a:rPr lang="en-US" sz="1100" dirty="0"/>
              <a:t>7. Are </a:t>
            </a:r>
            <a:r>
              <a:rPr lang="en-US" sz="1100" b="1" dirty="0"/>
              <a:t>technically competent</a:t>
            </a:r>
          </a:p>
        </p:txBody>
      </p:sp>
      <p:sp>
        <p:nvSpPr>
          <p:cNvPr id="83" name="TextBox 82">
            <a:extLst>
              <a:ext uri="{FF2B5EF4-FFF2-40B4-BE49-F238E27FC236}">
                <a16:creationId xmlns:a16="http://schemas.microsoft.com/office/drawing/2014/main" id="{7A8554BB-B8FE-426C-AB28-415AC31F01DB}"/>
              </a:ext>
            </a:extLst>
          </p:cNvPr>
          <p:cNvSpPr txBox="1"/>
          <p:nvPr/>
        </p:nvSpPr>
        <p:spPr>
          <a:xfrm>
            <a:off x="8270903" y="4058832"/>
            <a:ext cx="184731" cy="276999"/>
          </a:xfrm>
          <a:prstGeom prst="rect">
            <a:avLst/>
          </a:prstGeom>
          <a:noFill/>
        </p:spPr>
        <p:txBody>
          <a:bodyPr wrap="none" rtlCol="0">
            <a:spAutoFit/>
          </a:bodyPr>
          <a:lstStyle/>
          <a:p>
            <a:endParaRPr lang="en-US" sz="1200" dirty="0"/>
          </a:p>
        </p:txBody>
      </p:sp>
      <p:sp>
        <p:nvSpPr>
          <p:cNvPr id="85" name="TextBox 84">
            <a:extLst>
              <a:ext uri="{FF2B5EF4-FFF2-40B4-BE49-F238E27FC236}">
                <a16:creationId xmlns:a16="http://schemas.microsoft.com/office/drawing/2014/main" id="{9547C936-5FDC-4563-8D18-AC0C964881AC}"/>
              </a:ext>
            </a:extLst>
          </p:cNvPr>
          <p:cNvSpPr txBox="1"/>
          <p:nvPr/>
        </p:nvSpPr>
        <p:spPr>
          <a:xfrm>
            <a:off x="10033537" y="4051138"/>
            <a:ext cx="659155" cy="276999"/>
          </a:xfrm>
          <a:prstGeom prst="rect">
            <a:avLst/>
          </a:prstGeom>
          <a:noFill/>
        </p:spPr>
        <p:txBody>
          <a:bodyPr wrap="none" rtlCol="0">
            <a:spAutoFit/>
          </a:bodyPr>
          <a:lstStyle/>
          <a:p>
            <a:r>
              <a:rPr lang="en-US" sz="1200" dirty="0"/>
              <a:t>7 (32%)</a:t>
            </a:r>
          </a:p>
        </p:txBody>
      </p:sp>
      <p:sp>
        <p:nvSpPr>
          <p:cNvPr id="86" name="TextBox 85">
            <a:extLst>
              <a:ext uri="{FF2B5EF4-FFF2-40B4-BE49-F238E27FC236}">
                <a16:creationId xmlns:a16="http://schemas.microsoft.com/office/drawing/2014/main" id="{F4C02820-EB62-4490-AA09-F61C95AF73E6}"/>
              </a:ext>
            </a:extLst>
          </p:cNvPr>
          <p:cNvSpPr txBox="1"/>
          <p:nvPr/>
        </p:nvSpPr>
        <p:spPr>
          <a:xfrm>
            <a:off x="10794984" y="4048801"/>
            <a:ext cx="737702" cy="276999"/>
          </a:xfrm>
          <a:prstGeom prst="rect">
            <a:avLst/>
          </a:prstGeom>
          <a:noFill/>
        </p:spPr>
        <p:txBody>
          <a:bodyPr wrap="none" rtlCol="0">
            <a:spAutoFit/>
          </a:bodyPr>
          <a:lstStyle/>
          <a:p>
            <a:r>
              <a:rPr lang="en-US" sz="1200" dirty="0"/>
              <a:t>13 (59%)</a:t>
            </a:r>
          </a:p>
        </p:txBody>
      </p:sp>
      <p:sp>
        <p:nvSpPr>
          <p:cNvPr id="87" name="TextBox 86">
            <a:extLst>
              <a:ext uri="{FF2B5EF4-FFF2-40B4-BE49-F238E27FC236}">
                <a16:creationId xmlns:a16="http://schemas.microsoft.com/office/drawing/2014/main" id="{954AC9FF-B0E2-4FE1-914B-946BA9833A20}"/>
              </a:ext>
            </a:extLst>
          </p:cNvPr>
          <p:cNvSpPr txBox="1"/>
          <p:nvPr/>
        </p:nvSpPr>
        <p:spPr>
          <a:xfrm>
            <a:off x="761419" y="4319929"/>
            <a:ext cx="3222357" cy="261610"/>
          </a:xfrm>
          <a:prstGeom prst="rect">
            <a:avLst/>
          </a:prstGeom>
          <a:noFill/>
        </p:spPr>
        <p:txBody>
          <a:bodyPr wrap="none" rtlCol="0">
            <a:spAutoFit/>
          </a:bodyPr>
          <a:lstStyle/>
          <a:p>
            <a:r>
              <a:rPr lang="en-US" sz="1100" dirty="0"/>
              <a:t>8. Are </a:t>
            </a:r>
            <a:r>
              <a:rPr lang="en-US" sz="1100" b="1" dirty="0"/>
              <a:t>knowledgeable</a:t>
            </a:r>
            <a:r>
              <a:rPr lang="en-US" sz="1100" dirty="0"/>
              <a:t> about </a:t>
            </a:r>
            <a:r>
              <a:rPr lang="en-US" sz="1100" b="1" dirty="0"/>
              <a:t>health</a:t>
            </a:r>
            <a:r>
              <a:rPr lang="en-US" sz="1100" dirty="0"/>
              <a:t> and </a:t>
            </a:r>
            <a:r>
              <a:rPr lang="en-US" sz="1100" b="1" dirty="0"/>
              <a:t>safety</a:t>
            </a:r>
            <a:r>
              <a:rPr lang="en-US" sz="1100" dirty="0"/>
              <a:t> issues</a:t>
            </a:r>
          </a:p>
        </p:txBody>
      </p:sp>
      <p:sp>
        <p:nvSpPr>
          <p:cNvPr id="88" name="TextBox 87">
            <a:extLst>
              <a:ext uri="{FF2B5EF4-FFF2-40B4-BE49-F238E27FC236}">
                <a16:creationId xmlns:a16="http://schemas.microsoft.com/office/drawing/2014/main" id="{3EDEED65-C75D-46D7-A34A-9FBF5B39FA15}"/>
              </a:ext>
            </a:extLst>
          </p:cNvPr>
          <p:cNvSpPr txBox="1"/>
          <p:nvPr/>
        </p:nvSpPr>
        <p:spPr>
          <a:xfrm>
            <a:off x="8270862" y="4301623"/>
            <a:ext cx="184731" cy="276999"/>
          </a:xfrm>
          <a:prstGeom prst="rect">
            <a:avLst/>
          </a:prstGeom>
          <a:noFill/>
        </p:spPr>
        <p:txBody>
          <a:bodyPr wrap="none" rtlCol="0">
            <a:spAutoFit/>
          </a:bodyPr>
          <a:lstStyle/>
          <a:p>
            <a:endParaRPr lang="en-US" sz="1200" dirty="0"/>
          </a:p>
        </p:txBody>
      </p:sp>
      <p:sp>
        <p:nvSpPr>
          <p:cNvPr id="90" name="TextBox 89">
            <a:extLst>
              <a:ext uri="{FF2B5EF4-FFF2-40B4-BE49-F238E27FC236}">
                <a16:creationId xmlns:a16="http://schemas.microsoft.com/office/drawing/2014/main" id="{B15087B4-1544-4268-BA06-CAADCA1BE39D}"/>
              </a:ext>
            </a:extLst>
          </p:cNvPr>
          <p:cNvSpPr txBox="1"/>
          <p:nvPr/>
        </p:nvSpPr>
        <p:spPr>
          <a:xfrm>
            <a:off x="10033496" y="4301880"/>
            <a:ext cx="659155" cy="276999"/>
          </a:xfrm>
          <a:prstGeom prst="rect">
            <a:avLst/>
          </a:prstGeom>
          <a:noFill/>
        </p:spPr>
        <p:txBody>
          <a:bodyPr wrap="none" rtlCol="0">
            <a:spAutoFit/>
          </a:bodyPr>
          <a:lstStyle/>
          <a:p>
            <a:r>
              <a:rPr lang="en-US" sz="1200" dirty="0"/>
              <a:t>7 (32%)</a:t>
            </a:r>
          </a:p>
        </p:txBody>
      </p:sp>
      <p:sp>
        <p:nvSpPr>
          <p:cNvPr id="91" name="TextBox 90">
            <a:extLst>
              <a:ext uri="{FF2B5EF4-FFF2-40B4-BE49-F238E27FC236}">
                <a16:creationId xmlns:a16="http://schemas.microsoft.com/office/drawing/2014/main" id="{4EDB248D-01E3-4789-9DB1-0E00965077D5}"/>
              </a:ext>
            </a:extLst>
          </p:cNvPr>
          <p:cNvSpPr txBox="1"/>
          <p:nvPr/>
        </p:nvSpPr>
        <p:spPr>
          <a:xfrm>
            <a:off x="10794943" y="4299543"/>
            <a:ext cx="737702" cy="276999"/>
          </a:xfrm>
          <a:prstGeom prst="rect">
            <a:avLst/>
          </a:prstGeom>
          <a:noFill/>
        </p:spPr>
        <p:txBody>
          <a:bodyPr wrap="none" rtlCol="0">
            <a:spAutoFit/>
          </a:bodyPr>
          <a:lstStyle/>
          <a:p>
            <a:r>
              <a:rPr lang="en-US" sz="1200" dirty="0"/>
              <a:t>13 (59%)</a:t>
            </a:r>
          </a:p>
        </p:txBody>
      </p:sp>
      <p:cxnSp>
        <p:nvCxnSpPr>
          <p:cNvPr id="92" name="Straight Connector 91">
            <a:extLst>
              <a:ext uri="{FF2B5EF4-FFF2-40B4-BE49-F238E27FC236}">
                <a16:creationId xmlns:a16="http://schemas.microsoft.com/office/drawing/2014/main" id="{4B580B62-8641-47A1-A8B2-790A4871974D}"/>
              </a:ext>
            </a:extLst>
          </p:cNvPr>
          <p:cNvCxnSpPr>
            <a:cxnSpLocks/>
          </p:cNvCxnSpPr>
          <p:nvPr/>
        </p:nvCxnSpPr>
        <p:spPr>
          <a:xfrm>
            <a:off x="676141" y="4571155"/>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AC117F12-5F25-4EE4-97F4-A8B195845EA9}"/>
              </a:ext>
            </a:extLst>
          </p:cNvPr>
          <p:cNvSpPr txBox="1"/>
          <p:nvPr/>
        </p:nvSpPr>
        <p:spPr>
          <a:xfrm>
            <a:off x="1147722" y="4574509"/>
            <a:ext cx="2276842" cy="276999"/>
          </a:xfrm>
          <a:prstGeom prst="rect">
            <a:avLst/>
          </a:prstGeom>
          <a:noFill/>
        </p:spPr>
        <p:txBody>
          <a:bodyPr wrap="none" rtlCol="0">
            <a:spAutoFit/>
          </a:bodyPr>
          <a:lstStyle/>
          <a:p>
            <a:r>
              <a:rPr lang="en-US" sz="1200" b="1" dirty="0"/>
              <a:t>In my school, students generally:</a:t>
            </a:r>
          </a:p>
        </p:txBody>
      </p:sp>
      <p:cxnSp>
        <p:nvCxnSpPr>
          <p:cNvPr id="94" name="Straight Connector 93">
            <a:extLst>
              <a:ext uri="{FF2B5EF4-FFF2-40B4-BE49-F238E27FC236}">
                <a16:creationId xmlns:a16="http://schemas.microsoft.com/office/drawing/2014/main" id="{9D49441D-DBFE-4F2E-A7A6-B39F2C2E382E}"/>
              </a:ext>
            </a:extLst>
          </p:cNvPr>
          <p:cNvCxnSpPr>
            <a:cxnSpLocks/>
          </p:cNvCxnSpPr>
          <p:nvPr/>
        </p:nvCxnSpPr>
        <p:spPr>
          <a:xfrm>
            <a:off x="676141" y="4859459"/>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F611879-86B6-4C99-BDF6-C2400F3E8CF2}"/>
              </a:ext>
            </a:extLst>
          </p:cNvPr>
          <p:cNvSpPr txBox="1"/>
          <p:nvPr/>
        </p:nvSpPr>
        <p:spPr>
          <a:xfrm>
            <a:off x="761419" y="4855301"/>
            <a:ext cx="3419526" cy="261610"/>
          </a:xfrm>
          <a:prstGeom prst="rect">
            <a:avLst/>
          </a:prstGeom>
          <a:noFill/>
        </p:spPr>
        <p:txBody>
          <a:bodyPr wrap="none" rtlCol="0">
            <a:spAutoFit/>
          </a:bodyPr>
          <a:lstStyle/>
          <a:p>
            <a:r>
              <a:rPr lang="en-US" sz="1100" dirty="0"/>
              <a:t>9. Are aware of the safety program at UTHealth Houston</a:t>
            </a:r>
          </a:p>
        </p:txBody>
      </p:sp>
      <p:sp>
        <p:nvSpPr>
          <p:cNvPr id="98" name="TextBox 97">
            <a:extLst>
              <a:ext uri="{FF2B5EF4-FFF2-40B4-BE49-F238E27FC236}">
                <a16:creationId xmlns:a16="http://schemas.microsoft.com/office/drawing/2014/main" id="{760DB978-6122-4955-B5F9-1DD03AAA6739}"/>
              </a:ext>
            </a:extLst>
          </p:cNvPr>
          <p:cNvSpPr txBox="1"/>
          <p:nvPr/>
        </p:nvSpPr>
        <p:spPr>
          <a:xfrm>
            <a:off x="9953986" y="4858216"/>
            <a:ext cx="737702" cy="276999"/>
          </a:xfrm>
          <a:prstGeom prst="rect">
            <a:avLst/>
          </a:prstGeom>
          <a:noFill/>
        </p:spPr>
        <p:txBody>
          <a:bodyPr wrap="none" rtlCol="0">
            <a:spAutoFit/>
          </a:bodyPr>
          <a:lstStyle/>
          <a:p>
            <a:r>
              <a:rPr lang="en-US" sz="1200" dirty="0"/>
              <a:t>13 (59%)</a:t>
            </a:r>
          </a:p>
        </p:txBody>
      </p:sp>
      <p:sp>
        <p:nvSpPr>
          <p:cNvPr id="99" name="TextBox 98">
            <a:extLst>
              <a:ext uri="{FF2B5EF4-FFF2-40B4-BE49-F238E27FC236}">
                <a16:creationId xmlns:a16="http://schemas.microsoft.com/office/drawing/2014/main" id="{5E244248-4CFB-46F7-B22F-8514A562ED72}"/>
              </a:ext>
            </a:extLst>
          </p:cNvPr>
          <p:cNvSpPr txBox="1"/>
          <p:nvPr/>
        </p:nvSpPr>
        <p:spPr>
          <a:xfrm>
            <a:off x="10882404" y="4855879"/>
            <a:ext cx="659155" cy="276999"/>
          </a:xfrm>
          <a:prstGeom prst="rect">
            <a:avLst/>
          </a:prstGeom>
          <a:noFill/>
        </p:spPr>
        <p:txBody>
          <a:bodyPr wrap="none" rtlCol="0">
            <a:spAutoFit/>
          </a:bodyPr>
          <a:lstStyle/>
          <a:p>
            <a:r>
              <a:rPr lang="en-US" sz="1200" dirty="0"/>
              <a:t>7 (32%)</a:t>
            </a:r>
          </a:p>
        </p:txBody>
      </p:sp>
      <p:sp>
        <p:nvSpPr>
          <p:cNvPr id="103" name="TextBox 102">
            <a:extLst>
              <a:ext uri="{FF2B5EF4-FFF2-40B4-BE49-F238E27FC236}">
                <a16:creationId xmlns:a16="http://schemas.microsoft.com/office/drawing/2014/main" id="{829D77CC-680C-4D22-9B0B-0A097A8A7E77}"/>
              </a:ext>
            </a:extLst>
          </p:cNvPr>
          <p:cNvSpPr txBox="1"/>
          <p:nvPr/>
        </p:nvSpPr>
        <p:spPr>
          <a:xfrm>
            <a:off x="761419" y="5099409"/>
            <a:ext cx="2667718" cy="261610"/>
          </a:xfrm>
          <a:prstGeom prst="rect">
            <a:avLst/>
          </a:prstGeom>
          <a:noFill/>
        </p:spPr>
        <p:txBody>
          <a:bodyPr wrap="none" rtlCol="0">
            <a:spAutoFit/>
          </a:bodyPr>
          <a:lstStyle/>
          <a:p>
            <a:r>
              <a:rPr lang="en-US" sz="1100" dirty="0"/>
              <a:t>10. Can access pertinent safety information</a:t>
            </a:r>
          </a:p>
        </p:txBody>
      </p:sp>
      <p:sp>
        <p:nvSpPr>
          <p:cNvPr id="106" name="TextBox 105">
            <a:extLst>
              <a:ext uri="{FF2B5EF4-FFF2-40B4-BE49-F238E27FC236}">
                <a16:creationId xmlns:a16="http://schemas.microsoft.com/office/drawing/2014/main" id="{EE14E8D8-5040-4680-8D5B-89F9AE16D533}"/>
              </a:ext>
            </a:extLst>
          </p:cNvPr>
          <p:cNvSpPr txBox="1"/>
          <p:nvPr/>
        </p:nvSpPr>
        <p:spPr>
          <a:xfrm>
            <a:off x="10034365" y="5082434"/>
            <a:ext cx="659155" cy="276999"/>
          </a:xfrm>
          <a:prstGeom prst="rect">
            <a:avLst/>
          </a:prstGeom>
          <a:noFill/>
        </p:spPr>
        <p:txBody>
          <a:bodyPr wrap="none" rtlCol="0">
            <a:spAutoFit/>
          </a:bodyPr>
          <a:lstStyle/>
          <a:p>
            <a:r>
              <a:rPr lang="en-US" sz="1200" dirty="0"/>
              <a:t>8 (36%)</a:t>
            </a:r>
          </a:p>
        </p:txBody>
      </p:sp>
      <p:sp>
        <p:nvSpPr>
          <p:cNvPr id="107" name="TextBox 106">
            <a:extLst>
              <a:ext uri="{FF2B5EF4-FFF2-40B4-BE49-F238E27FC236}">
                <a16:creationId xmlns:a16="http://schemas.microsoft.com/office/drawing/2014/main" id="{DE9CFB10-EE86-4010-9E2D-76E99B915C1A}"/>
              </a:ext>
            </a:extLst>
          </p:cNvPr>
          <p:cNvSpPr txBox="1"/>
          <p:nvPr/>
        </p:nvSpPr>
        <p:spPr>
          <a:xfrm>
            <a:off x="10883273" y="5080097"/>
            <a:ext cx="659155" cy="276999"/>
          </a:xfrm>
          <a:prstGeom prst="rect">
            <a:avLst/>
          </a:prstGeom>
          <a:noFill/>
        </p:spPr>
        <p:txBody>
          <a:bodyPr wrap="none" rtlCol="0">
            <a:spAutoFit/>
          </a:bodyPr>
          <a:lstStyle/>
          <a:p>
            <a:r>
              <a:rPr lang="en-US" sz="1200" dirty="0"/>
              <a:t>7 (32%)</a:t>
            </a:r>
          </a:p>
        </p:txBody>
      </p:sp>
      <p:sp>
        <p:nvSpPr>
          <p:cNvPr id="108" name="TextBox 107">
            <a:extLst>
              <a:ext uri="{FF2B5EF4-FFF2-40B4-BE49-F238E27FC236}">
                <a16:creationId xmlns:a16="http://schemas.microsoft.com/office/drawing/2014/main" id="{9D4FD2D5-E3B8-4C4F-93E9-CC1926401C47}"/>
              </a:ext>
            </a:extLst>
          </p:cNvPr>
          <p:cNvSpPr txBox="1"/>
          <p:nvPr/>
        </p:nvSpPr>
        <p:spPr>
          <a:xfrm>
            <a:off x="761419" y="5345406"/>
            <a:ext cx="3709670" cy="261610"/>
          </a:xfrm>
          <a:prstGeom prst="rect">
            <a:avLst/>
          </a:prstGeom>
          <a:noFill/>
        </p:spPr>
        <p:txBody>
          <a:bodyPr wrap="none" rtlCol="0">
            <a:spAutoFit/>
          </a:bodyPr>
          <a:lstStyle/>
          <a:p>
            <a:r>
              <a:rPr lang="en-US" sz="1100" dirty="0"/>
              <a:t>11. Are aware of how to report safety and/or health concerns</a:t>
            </a:r>
          </a:p>
        </p:txBody>
      </p:sp>
      <p:sp>
        <p:nvSpPr>
          <p:cNvPr id="110" name="TextBox 109">
            <a:extLst>
              <a:ext uri="{FF2B5EF4-FFF2-40B4-BE49-F238E27FC236}">
                <a16:creationId xmlns:a16="http://schemas.microsoft.com/office/drawing/2014/main" id="{F6CA0DC2-1992-4899-8D41-2DA5B5C9B432}"/>
              </a:ext>
            </a:extLst>
          </p:cNvPr>
          <p:cNvSpPr txBox="1"/>
          <p:nvPr/>
        </p:nvSpPr>
        <p:spPr>
          <a:xfrm>
            <a:off x="9270415" y="5344197"/>
            <a:ext cx="580608" cy="276999"/>
          </a:xfrm>
          <a:prstGeom prst="rect">
            <a:avLst/>
          </a:prstGeom>
          <a:noFill/>
        </p:spPr>
        <p:txBody>
          <a:bodyPr wrap="none" rtlCol="0">
            <a:spAutoFit/>
          </a:bodyPr>
          <a:lstStyle/>
          <a:p>
            <a:r>
              <a:rPr lang="en-US" sz="1200" dirty="0"/>
              <a:t>1 (5%)</a:t>
            </a:r>
          </a:p>
        </p:txBody>
      </p:sp>
      <p:sp>
        <p:nvSpPr>
          <p:cNvPr id="111" name="TextBox 110">
            <a:extLst>
              <a:ext uri="{FF2B5EF4-FFF2-40B4-BE49-F238E27FC236}">
                <a16:creationId xmlns:a16="http://schemas.microsoft.com/office/drawing/2014/main" id="{886DA751-7356-4295-8768-64B2D3AE3F8E}"/>
              </a:ext>
            </a:extLst>
          </p:cNvPr>
          <p:cNvSpPr txBox="1"/>
          <p:nvPr/>
        </p:nvSpPr>
        <p:spPr>
          <a:xfrm>
            <a:off x="10033496" y="5337712"/>
            <a:ext cx="659155" cy="276999"/>
          </a:xfrm>
          <a:prstGeom prst="rect">
            <a:avLst/>
          </a:prstGeom>
          <a:noFill/>
        </p:spPr>
        <p:txBody>
          <a:bodyPr wrap="none" rtlCol="0">
            <a:spAutoFit/>
          </a:bodyPr>
          <a:lstStyle/>
          <a:p>
            <a:r>
              <a:rPr lang="en-US" sz="1200" dirty="0"/>
              <a:t>7 (32%)</a:t>
            </a:r>
          </a:p>
        </p:txBody>
      </p:sp>
      <p:sp>
        <p:nvSpPr>
          <p:cNvPr id="112" name="TextBox 111">
            <a:extLst>
              <a:ext uri="{FF2B5EF4-FFF2-40B4-BE49-F238E27FC236}">
                <a16:creationId xmlns:a16="http://schemas.microsoft.com/office/drawing/2014/main" id="{FBF85266-D580-4861-B682-B4479F5642C4}"/>
              </a:ext>
            </a:extLst>
          </p:cNvPr>
          <p:cNvSpPr txBox="1"/>
          <p:nvPr/>
        </p:nvSpPr>
        <p:spPr>
          <a:xfrm>
            <a:off x="10882404" y="5337712"/>
            <a:ext cx="659155" cy="276999"/>
          </a:xfrm>
          <a:prstGeom prst="rect">
            <a:avLst/>
          </a:prstGeom>
          <a:noFill/>
        </p:spPr>
        <p:txBody>
          <a:bodyPr wrap="none" rtlCol="0">
            <a:spAutoFit/>
          </a:bodyPr>
          <a:lstStyle/>
          <a:p>
            <a:r>
              <a:rPr lang="en-US" sz="1200" dirty="0"/>
              <a:t>7 (32%)</a:t>
            </a:r>
          </a:p>
        </p:txBody>
      </p:sp>
      <p:sp>
        <p:nvSpPr>
          <p:cNvPr id="113" name="TextBox 112">
            <a:extLst>
              <a:ext uri="{FF2B5EF4-FFF2-40B4-BE49-F238E27FC236}">
                <a16:creationId xmlns:a16="http://schemas.microsoft.com/office/drawing/2014/main" id="{B8453A39-6999-4E4D-A0E9-9389A9973A20}"/>
              </a:ext>
            </a:extLst>
          </p:cNvPr>
          <p:cNvSpPr txBox="1"/>
          <p:nvPr/>
        </p:nvSpPr>
        <p:spPr>
          <a:xfrm>
            <a:off x="761854" y="5579468"/>
            <a:ext cx="3881191" cy="261610"/>
          </a:xfrm>
          <a:prstGeom prst="rect">
            <a:avLst/>
          </a:prstGeom>
          <a:noFill/>
        </p:spPr>
        <p:txBody>
          <a:bodyPr wrap="none" rtlCol="0">
            <a:spAutoFit/>
          </a:bodyPr>
          <a:lstStyle/>
          <a:p>
            <a:r>
              <a:rPr lang="en-US" sz="1100" dirty="0"/>
              <a:t>12. Are aware of UTHealth ALERT emergency notification system</a:t>
            </a:r>
          </a:p>
        </p:txBody>
      </p:sp>
      <p:sp>
        <p:nvSpPr>
          <p:cNvPr id="116" name="TextBox 115">
            <a:extLst>
              <a:ext uri="{FF2B5EF4-FFF2-40B4-BE49-F238E27FC236}">
                <a16:creationId xmlns:a16="http://schemas.microsoft.com/office/drawing/2014/main" id="{CFAD63AC-DAED-48BA-B6F8-D41ED1A1A6B8}"/>
              </a:ext>
            </a:extLst>
          </p:cNvPr>
          <p:cNvSpPr txBox="1"/>
          <p:nvPr/>
        </p:nvSpPr>
        <p:spPr>
          <a:xfrm>
            <a:off x="10035141" y="5561162"/>
            <a:ext cx="659155" cy="276999"/>
          </a:xfrm>
          <a:prstGeom prst="rect">
            <a:avLst/>
          </a:prstGeom>
          <a:noFill/>
        </p:spPr>
        <p:txBody>
          <a:bodyPr wrap="none" rtlCol="0">
            <a:spAutoFit/>
          </a:bodyPr>
          <a:lstStyle/>
          <a:p>
            <a:r>
              <a:rPr lang="en-US" sz="1200" dirty="0"/>
              <a:t>6 (28%)</a:t>
            </a:r>
          </a:p>
        </p:txBody>
      </p:sp>
      <p:sp>
        <p:nvSpPr>
          <p:cNvPr id="117" name="TextBox 116">
            <a:extLst>
              <a:ext uri="{FF2B5EF4-FFF2-40B4-BE49-F238E27FC236}">
                <a16:creationId xmlns:a16="http://schemas.microsoft.com/office/drawing/2014/main" id="{BB854939-4D79-4C33-87FB-B67FD3160049}"/>
              </a:ext>
            </a:extLst>
          </p:cNvPr>
          <p:cNvSpPr txBox="1"/>
          <p:nvPr/>
        </p:nvSpPr>
        <p:spPr>
          <a:xfrm>
            <a:off x="10884049" y="5561162"/>
            <a:ext cx="659155" cy="276999"/>
          </a:xfrm>
          <a:prstGeom prst="rect">
            <a:avLst/>
          </a:prstGeom>
          <a:noFill/>
        </p:spPr>
        <p:txBody>
          <a:bodyPr wrap="none" rtlCol="0">
            <a:spAutoFit/>
          </a:bodyPr>
          <a:lstStyle/>
          <a:p>
            <a:r>
              <a:rPr lang="en-US" sz="1200" dirty="0"/>
              <a:t>9 (41%)</a:t>
            </a:r>
          </a:p>
        </p:txBody>
      </p:sp>
      <p:sp>
        <p:nvSpPr>
          <p:cNvPr id="118" name="TextBox 117">
            <a:extLst>
              <a:ext uri="{FF2B5EF4-FFF2-40B4-BE49-F238E27FC236}">
                <a16:creationId xmlns:a16="http://schemas.microsoft.com/office/drawing/2014/main" id="{2D880B36-9EDA-4BFA-88C2-8FAA386BBBCB}"/>
              </a:ext>
            </a:extLst>
          </p:cNvPr>
          <p:cNvSpPr txBox="1"/>
          <p:nvPr/>
        </p:nvSpPr>
        <p:spPr>
          <a:xfrm>
            <a:off x="761854" y="5819101"/>
            <a:ext cx="5272597" cy="261610"/>
          </a:xfrm>
          <a:prstGeom prst="rect">
            <a:avLst/>
          </a:prstGeom>
          <a:noFill/>
        </p:spPr>
        <p:txBody>
          <a:bodyPr wrap="none" rtlCol="0">
            <a:spAutoFit/>
          </a:bodyPr>
          <a:lstStyle/>
          <a:p>
            <a:r>
              <a:rPr lang="en-US" sz="1100" dirty="0"/>
              <a:t>13. Are aware of the </a:t>
            </a:r>
            <a:r>
              <a:rPr lang="en-US" sz="1100" dirty="0">
                <a:hlinkClick r:id="rId2"/>
              </a:rPr>
              <a:t>www.uthealthemergency.org</a:t>
            </a:r>
            <a:r>
              <a:rPr lang="en-US" sz="1100" dirty="0"/>
              <a:t> emergency communications webpage</a:t>
            </a:r>
          </a:p>
        </p:txBody>
      </p:sp>
      <p:sp>
        <p:nvSpPr>
          <p:cNvPr id="121" name="TextBox 120">
            <a:extLst>
              <a:ext uri="{FF2B5EF4-FFF2-40B4-BE49-F238E27FC236}">
                <a16:creationId xmlns:a16="http://schemas.microsoft.com/office/drawing/2014/main" id="{28573297-0DB8-4F62-9084-88FD948AE139}"/>
              </a:ext>
            </a:extLst>
          </p:cNvPr>
          <p:cNvSpPr txBox="1"/>
          <p:nvPr/>
        </p:nvSpPr>
        <p:spPr>
          <a:xfrm>
            <a:off x="9209391" y="5799444"/>
            <a:ext cx="659155" cy="276999"/>
          </a:xfrm>
          <a:prstGeom prst="rect">
            <a:avLst/>
          </a:prstGeom>
          <a:noFill/>
        </p:spPr>
        <p:txBody>
          <a:bodyPr wrap="none" rtlCol="0">
            <a:spAutoFit/>
          </a:bodyPr>
          <a:lstStyle/>
          <a:p>
            <a:r>
              <a:rPr lang="en-US" sz="1200" dirty="0"/>
              <a:t>4 (18%)</a:t>
            </a:r>
          </a:p>
        </p:txBody>
      </p:sp>
      <p:sp>
        <p:nvSpPr>
          <p:cNvPr id="122" name="TextBox 121">
            <a:extLst>
              <a:ext uri="{FF2B5EF4-FFF2-40B4-BE49-F238E27FC236}">
                <a16:creationId xmlns:a16="http://schemas.microsoft.com/office/drawing/2014/main" id="{4305E3F6-4B9C-4CFB-AE1C-C61BA2D881C9}"/>
              </a:ext>
            </a:extLst>
          </p:cNvPr>
          <p:cNvSpPr txBox="1"/>
          <p:nvPr/>
        </p:nvSpPr>
        <p:spPr>
          <a:xfrm>
            <a:off x="10046745" y="5803712"/>
            <a:ext cx="659155" cy="276999"/>
          </a:xfrm>
          <a:prstGeom prst="rect">
            <a:avLst/>
          </a:prstGeom>
          <a:noFill/>
        </p:spPr>
        <p:txBody>
          <a:bodyPr wrap="none" rtlCol="0">
            <a:spAutoFit/>
          </a:bodyPr>
          <a:lstStyle/>
          <a:p>
            <a:r>
              <a:rPr lang="en-US" sz="1200" dirty="0"/>
              <a:t>3 (14%)</a:t>
            </a:r>
          </a:p>
        </p:txBody>
      </p:sp>
      <p:sp>
        <p:nvSpPr>
          <p:cNvPr id="123" name="TextBox 122">
            <a:extLst>
              <a:ext uri="{FF2B5EF4-FFF2-40B4-BE49-F238E27FC236}">
                <a16:creationId xmlns:a16="http://schemas.microsoft.com/office/drawing/2014/main" id="{A01D696D-EC81-413E-9B4B-45852927DC8F}"/>
              </a:ext>
            </a:extLst>
          </p:cNvPr>
          <p:cNvSpPr txBox="1"/>
          <p:nvPr/>
        </p:nvSpPr>
        <p:spPr>
          <a:xfrm>
            <a:off x="10902191" y="5803712"/>
            <a:ext cx="659155" cy="276999"/>
          </a:xfrm>
          <a:prstGeom prst="rect">
            <a:avLst/>
          </a:prstGeom>
          <a:noFill/>
        </p:spPr>
        <p:txBody>
          <a:bodyPr wrap="none" rtlCol="0">
            <a:spAutoFit/>
          </a:bodyPr>
          <a:lstStyle/>
          <a:p>
            <a:r>
              <a:rPr lang="en-US" sz="1200" dirty="0"/>
              <a:t>7 (32%)</a:t>
            </a:r>
          </a:p>
        </p:txBody>
      </p:sp>
      <p:sp>
        <p:nvSpPr>
          <p:cNvPr id="124" name="TextBox 123">
            <a:extLst>
              <a:ext uri="{FF2B5EF4-FFF2-40B4-BE49-F238E27FC236}">
                <a16:creationId xmlns:a16="http://schemas.microsoft.com/office/drawing/2014/main" id="{786B353A-32E0-431E-BA87-B1F43663F570}"/>
              </a:ext>
            </a:extLst>
          </p:cNvPr>
          <p:cNvSpPr txBox="1"/>
          <p:nvPr/>
        </p:nvSpPr>
        <p:spPr>
          <a:xfrm>
            <a:off x="761419" y="6053163"/>
            <a:ext cx="7311617" cy="430887"/>
          </a:xfrm>
          <a:prstGeom prst="rect">
            <a:avLst/>
          </a:prstGeom>
          <a:noFill/>
        </p:spPr>
        <p:txBody>
          <a:bodyPr wrap="none" rtlCol="0">
            <a:spAutoFit/>
          </a:bodyPr>
          <a:lstStyle/>
          <a:p>
            <a:r>
              <a:rPr lang="en-US" sz="1100" dirty="0"/>
              <a:t>14. Are aware of the new UTHealth Houston mobile app that allows access to important health and safety information found</a:t>
            </a:r>
          </a:p>
          <a:p>
            <a:r>
              <a:rPr lang="en-US" sz="1100" dirty="0"/>
              <a:t>       within the campus Emergency Management Plan</a:t>
            </a:r>
          </a:p>
        </p:txBody>
      </p:sp>
      <p:cxnSp>
        <p:nvCxnSpPr>
          <p:cNvPr id="125" name="Straight Connector 124">
            <a:extLst>
              <a:ext uri="{FF2B5EF4-FFF2-40B4-BE49-F238E27FC236}">
                <a16:creationId xmlns:a16="http://schemas.microsoft.com/office/drawing/2014/main" id="{D55F3CA6-16B3-4C7C-A295-CBFF598D65A9}"/>
              </a:ext>
            </a:extLst>
          </p:cNvPr>
          <p:cNvCxnSpPr>
            <a:cxnSpLocks/>
          </p:cNvCxnSpPr>
          <p:nvPr/>
        </p:nvCxnSpPr>
        <p:spPr>
          <a:xfrm>
            <a:off x="676141" y="6494537"/>
            <a:ext cx="1085374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E3EFC1C9-23D0-4909-923C-96795179BCAA}"/>
              </a:ext>
            </a:extLst>
          </p:cNvPr>
          <p:cNvSpPr txBox="1"/>
          <p:nvPr/>
        </p:nvSpPr>
        <p:spPr>
          <a:xfrm>
            <a:off x="761419" y="6512976"/>
            <a:ext cx="3347391" cy="261610"/>
          </a:xfrm>
          <a:prstGeom prst="rect">
            <a:avLst/>
          </a:prstGeom>
          <a:noFill/>
        </p:spPr>
        <p:txBody>
          <a:bodyPr wrap="none" rtlCol="0">
            <a:spAutoFit/>
          </a:bodyPr>
          <a:lstStyle/>
          <a:p>
            <a:r>
              <a:rPr lang="en-US" sz="1100" dirty="0"/>
              <a:t>15. Follow health, safety, and environmental guidelines</a:t>
            </a:r>
          </a:p>
        </p:txBody>
      </p:sp>
      <p:sp>
        <p:nvSpPr>
          <p:cNvPr id="129" name="TextBox 128">
            <a:extLst>
              <a:ext uri="{FF2B5EF4-FFF2-40B4-BE49-F238E27FC236}">
                <a16:creationId xmlns:a16="http://schemas.microsoft.com/office/drawing/2014/main" id="{0D17A007-7841-46B3-9372-09AE5503AED9}"/>
              </a:ext>
            </a:extLst>
          </p:cNvPr>
          <p:cNvSpPr txBox="1"/>
          <p:nvPr/>
        </p:nvSpPr>
        <p:spPr>
          <a:xfrm>
            <a:off x="10046745" y="6497587"/>
            <a:ext cx="659155" cy="276999"/>
          </a:xfrm>
          <a:prstGeom prst="rect">
            <a:avLst/>
          </a:prstGeom>
          <a:noFill/>
        </p:spPr>
        <p:txBody>
          <a:bodyPr wrap="none" rtlCol="0">
            <a:spAutoFit/>
          </a:bodyPr>
          <a:lstStyle/>
          <a:p>
            <a:r>
              <a:rPr lang="en-US" sz="1200" dirty="0"/>
              <a:t>5 (23%)</a:t>
            </a:r>
          </a:p>
        </p:txBody>
      </p:sp>
      <p:sp>
        <p:nvSpPr>
          <p:cNvPr id="130" name="TextBox 129">
            <a:extLst>
              <a:ext uri="{FF2B5EF4-FFF2-40B4-BE49-F238E27FC236}">
                <a16:creationId xmlns:a16="http://schemas.microsoft.com/office/drawing/2014/main" id="{1C43FF2C-30AF-4094-8A32-7C1785A2DD25}"/>
              </a:ext>
            </a:extLst>
          </p:cNvPr>
          <p:cNvSpPr txBox="1"/>
          <p:nvPr/>
        </p:nvSpPr>
        <p:spPr>
          <a:xfrm>
            <a:off x="10902191" y="6497587"/>
            <a:ext cx="659155" cy="276999"/>
          </a:xfrm>
          <a:prstGeom prst="rect">
            <a:avLst/>
          </a:prstGeom>
          <a:noFill/>
        </p:spPr>
        <p:txBody>
          <a:bodyPr wrap="none" rtlCol="0">
            <a:spAutoFit/>
          </a:bodyPr>
          <a:lstStyle/>
          <a:p>
            <a:r>
              <a:rPr lang="en-US" sz="1200" dirty="0"/>
              <a:t>9 (41%)</a:t>
            </a:r>
          </a:p>
        </p:txBody>
      </p:sp>
    </p:spTree>
    <p:extLst>
      <p:ext uri="{BB962C8B-B14F-4D97-AF65-F5344CB8AC3E}">
        <p14:creationId xmlns:p14="http://schemas.microsoft.com/office/powerpoint/2010/main" val="2613649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B9B4202A-78C8-455C-87D8-3377FD73C22A}"/>
              </a:ext>
            </a:extLst>
          </p:cNvPr>
          <p:cNvSpPr>
            <a:spLocks noChangeArrowheads="1"/>
          </p:cNvSpPr>
          <p:nvPr/>
        </p:nvSpPr>
        <p:spPr bwMode="auto">
          <a:xfrm>
            <a:off x="1287624" y="1143000"/>
            <a:ext cx="9367935" cy="5192486"/>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53251" name="Rectangle 2">
            <a:extLst>
              <a:ext uri="{FF2B5EF4-FFF2-40B4-BE49-F238E27FC236}">
                <a16:creationId xmlns:a16="http://schemas.microsoft.com/office/drawing/2014/main" id="{C8FDDD3D-2B64-4BB4-8C6C-0A9EB9762487}"/>
              </a:ext>
            </a:extLst>
          </p:cNvPr>
          <p:cNvSpPr>
            <a:spLocks noGrp="1"/>
          </p:cNvSpPr>
          <p:nvPr>
            <p:ph type="title"/>
          </p:nvPr>
        </p:nvSpPr>
        <p:spPr>
          <a:xfrm>
            <a:off x="2747475" y="9331"/>
            <a:ext cx="6697047" cy="1325563"/>
          </a:xfrm>
        </p:spPr>
        <p:txBody>
          <a:bodyPr/>
          <a:lstStyle/>
          <a:p>
            <a:pPr eaLnBrk="1" hangingPunct="1"/>
            <a:r>
              <a:rPr lang="en-US" altLang="en-US" sz="3200" dirty="0">
                <a:latin typeface="+mn-lt"/>
              </a:rPr>
              <a:t>Internal Department Staff Satisfaction</a:t>
            </a:r>
          </a:p>
        </p:txBody>
      </p:sp>
      <p:sp>
        <p:nvSpPr>
          <p:cNvPr id="53252" name="Rectangle 3">
            <a:extLst>
              <a:ext uri="{FF2B5EF4-FFF2-40B4-BE49-F238E27FC236}">
                <a16:creationId xmlns:a16="http://schemas.microsoft.com/office/drawing/2014/main" id="{D6BC4EE7-2C01-443F-B4E0-6897E821874D}"/>
              </a:ext>
            </a:extLst>
          </p:cNvPr>
          <p:cNvSpPr>
            <a:spLocks noGrp="1"/>
          </p:cNvSpPr>
          <p:nvPr>
            <p:ph idx="1"/>
          </p:nvPr>
        </p:nvSpPr>
        <p:spPr>
          <a:xfrm>
            <a:off x="1536441" y="1216405"/>
            <a:ext cx="8811207" cy="5050172"/>
          </a:xfrm>
        </p:spPr>
        <p:txBody>
          <a:bodyPr>
            <a:normAutofit fontScale="92500" lnSpcReduction="10000"/>
          </a:bodyPr>
          <a:lstStyle/>
          <a:p>
            <a:pPr>
              <a:spcAft>
                <a:spcPts val="900"/>
              </a:spcAft>
            </a:pPr>
            <a:r>
              <a:rPr lang="en-US" altLang="en-US" sz="1700" dirty="0"/>
              <a:t>Continued support of ongoing academic pursuits – leverage unique linkage with UT SPH for both staff development and research projects that benefit the institution</a:t>
            </a:r>
          </a:p>
          <a:p>
            <a:pPr>
              <a:spcAft>
                <a:spcPts val="900"/>
              </a:spcAft>
            </a:pPr>
            <a:r>
              <a:rPr lang="en-US" altLang="en-US" sz="1700" dirty="0"/>
              <a:t>Weekly continuing education sessions on a wide variety of topics – conducted continuously via virtual format during COVID-19</a:t>
            </a:r>
          </a:p>
          <a:p>
            <a:pPr>
              <a:spcAft>
                <a:spcPts val="900"/>
              </a:spcAft>
            </a:pPr>
            <a:r>
              <a:rPr lang="en-US" altLang="en-US" sz="1700" dirty="0"/>
              <a:t>“Safety Geek of the Week” staff recognition award for superior service delivery</a:t>
            </a:r>
          </a:p>
          <a:p>
            <a:pPr>
              <a:spcAft>
                <a:spcPts val="900"/>
              </a:spcAft>
            </a:pPr>
            <a:r>
              <a:rPr lang="en-US" altLang="en-US" sz="1700" dirty="0"/>
              <a:t>Participation in the delivery of UT SPH continuing education course offerings</a:t>
            </a:r>
          </a:p>
          <a:p>
            <a:pPr>
              <a:spcAft>
                <a:spcPts val="900"/>
              </a:spcAft>
            </a:pPr>
            <a:r>
              <a:rPr lang="en-US" altLang="en-US" sz="1700" dirty="0"/>
              <a:t>Participation in various UT SPH academic courses</a:t>
            </a:r>
          </a:p>
          <a:p>
            <a:pPr>
              <a:spcAft>
                <a:spcPts val="900"/>
              </a:spcAft>
            </a:pPr>
            <a:r>
              <a:rPr lang="en-US" altLang="en-US" sz="1700" dirty="0"/>
              <a:t>Adjunct academic appointments in UT SPH EOHS department for </a:t>
            </a:r>
            <a:r>
              <a:rPr lang="en-US" altLang="en-US" sz="1700" dirty="0" err="1"/>
              <a:t>doctorally</a:t>
            </a:r>
            <a:r>
              <a:rPr lang="en-US" altLang="en-US" sz="1700" dirty="0"/>
              <a:t>-prepared staff (n=6)</a:t>
            </a:r>
          </a:p>
          <a:p>
            <a:pPr>
              <a:spcAft>
                <a:spcPts val="900"/>
              </a:spcAft>
            </a:pPr>
            <a:r>
              <a:rPr lang="en-US" altLang="en-US" sz="1700" dirty="0"/>
              <a:t>Participation on several health and safety related training grants through UT SPH</a:t>
            </a:r>
          </a:p>
          <a:p>
            <a:pPr>
              <a:spcAft>
                <a:spcPts val="900"/>
              </a:spcAft>
            </a:pPr>
            <a:r>
              <a:rPr lang="en-US" altLang="en-US" sz="1700" dirty="0"/>
              <a:t>Active membership, participation, and leadership in professional organizations</a:t>
            </a:r>
          </a:p>
          <a:p>
            <a:pPr>
              <a:spcAft>
                <a:spcPts val="900"/>
              </a:spcAft>
            </a:pPr>
            <a:r>
              <a:rPr lang="en-US" altLang="en-US" sz="1700" dirty="0"/>
              <a:t>Participation in invited university EHS program peer reviews </a:t>
            </a:r>
          </a:p>
          <a:p>
            <a:pPr>
              <a:spcAft>
                <a:spcPts val="900"/>
              </a:spcAft>
            </a:pPr>
            <a:r>
              <a:rPr lang="en-US" altLang="en-US" sz="1700" dirty="0"/>
              <a:t>Annual conduct of “SHERM Mentoring Day” where any interested staff member can meet with the VP SHERM to discuss professional development plans and seek advice, suggestions</a:t>
            </a:r>
          </a:p>
          <a:p>
            <a:pPr eaLnBrk="1" hangingPunct="1"/>
            <a:endParaRPr lang="en-US" alt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B42A727-E431-4CF1-871A-C841885879DD}"/>
              </a:ext>
            </a:extLst>
          </p:cNvPr>
          <p:cNvSpPr>
            <a:spLocks noChangeArrowheads="1"/>
          </p:cNvSpPr>
          <p:nvPr/>
        </p:nvSpPr>
        <p:spPr bwMode="auto">
          <a:xfrm>
            <a:off x="838199" y="1539875"/>
            <a:ext cx="10515600" cy="4767619"/>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54275" name="Rectangle 3">
            <a:extLst>
              <a:ext uri="{FF2B5EF4-FFF2-40B4-BE49-F238E27FC236}">
                <a16:creationId xmlns:a16="http://schemas.microsoft.com/office/drawing/2014/main" id="{F1B58D55-617F-4CD5-A81B-B20473847E21}"/>
              </a:ext>
            </a:extLst>
          </p:cNvPr>
          <p:cNvSpPr>
            <a:spLocks noGrp="1"/>
          </p:cNvSpPr>
          <p:nvPr>
            <p:ph type="title"/>
          </p:nvPr>
        </p:nvSpPr>
        <p:spPr>
          <a:xfrm>
            <a:off x="2587690" y="146049"/>
            <a:ext cx="7092820" cy="1325563"/>
          </a:xfrm>
        </p:spPr>
        <p:txBody>
          <a:bodyPr/>
          <a:lstStyle/>
          <a:p>
            <a:pPr eaLnBrk="1" hangingPunct="1"/>
            <a:r>
              <a:rPr lang="en-US" altLang="en-US" sz="3200" dirty="0">
                <a:latin typeface="+mn-lt"/>
              </a:rPr>
              <a:t>FY23 Planned Actions – Client Satisfaction</a:t>
            </a:r>
          </a:p>
        </p:txBody>
      </p:sp>
      <p:sp>
        <p:nvSpPr>
          <p:cNvPr id="43012" name="Rectangle 4">
            <a:extLst>
              <a:ext uri="{FF2B5EF4-FFF2-40B4-BE49-F238E27FC236}">
                <a16:creationId xmlns:a16="http://schemas.microsoft.com/office/drawing/2014/main" id="{21DD845E-5D46-40CB-B1E3-2C9456A46CE2}"/>
              </a:ext>
            </a:extLst>
          </p:cNvPr>
          <p:cNvSpPr>
            <a:spLocks noGrp="1" noChangeArrowheads="1"/>
          </p:cNvSpPr>
          <p:nvPr>
            <p:ph idx="1"/>
          </p:nvPr>
        </p:nvSpPr>
        <p:spPr>
          <a:xfrm>
            <a:off x="1026367" y="1676401"/>
            <a:ext cx="9927772" cy="4525963"/>
          </a:xfrm>
        </p:spPr>
        <p:txBody>
          <a:bodyPr>
            <a:normAutofit fontScale="92500" lnSpcReduction="10000"/>
          </a:bodyPr>
          <a:lstStyle/>
          <a:p>
            <a:pPr marL="0" indent="0" eaLnBrk="1" hangingPunct="1">
              <a:lnSpc>
                <a:spcPct val="80000"/>
              </a:lnSpc>
              <a:buNone/>
              <a:defRPr/>
            </a:pPr>
            <a:r>
              <a:rPr lang="en-US" altLang="en-US" sz="2400" dirty="0">
                <a:solidFill>
                  <a:srgbClr val="BD4F19"/>
                </a:solidFill>
              </a:rPr>
              <a:t>External Clients</a:t>
            </a:r>
          </a:p>
          <a:p>
            <a:pPr lvl="1" eaLnBrk="1" hangingPunct="1">
              <a:lnSpc>
                <a:spcPct val="80000"/>
              </a:lnSpc>
              <a:defRPr/>
            </a:pPr>
            <a:r>
              <a:rPr lang="en-US" altLang="en-US" sz="2000" dirty="0"/>
              <a:t>Continue with “customer service” approach to operations</a:t>
            </a:r>
          </a:p>
          <a:p>
            <a:pPr lvl="1" eaLnBrk="1" hangingPunct="1">
              <a:lnSpc>
                <a:spcPct val="80000"/>
              </a:lnSpc>
              <a:defRPr/>
            </a:pPr>
            <a:r>
              <a:rPr lang="en-US" altLang="en-US" sz="2000" dirty="0"/>
              <a:t>Enhancements to client satisfaction survey process and data (results) communication and display</a:t>
            </a:r>
          </a:p>
          <a:p>
            <a:pPr lvl="1" eaLnBrk="1" hangingPunct="1">
              <a:lnSpc>
                <a:spcPct val="80000"/>
              </a:lnSpc>
              <a:defRPr/>
            </a:pPr>
            <a:r>
              <a:rPr lang="en-US" altLang="en-US" sz="2000" dirty="0"/>
              <a:t>Continue collecting data for evidence-based benchmarking to compare safety program staffing, resourcing, performance, and outcomes</a:t>
            </a:r>
          </a:p>
          <a:p>
            <a:pPr lvl="1" eaLnBrk="1" hangingPunct="1">
              <a:lnSpc>
                <a:spcPct val="80000"/>
              </a:lnSpc>
              <a:defRPr/>
            </a:pPr>
            <a:r>
              <a:rPr lang="en-US" altLang="en-US" sz="2000" dirty="0"/>
              <a:t>Survey for FY23 will assess SHERM’s interface with Information Technology department </a:t>
            </a:r>
          </a:p>
          <a:p>
            <a:pPr marL="457200" lvl="1" indent="0">
              <a:lnSpc>
                <a:spcPct val="80000"/>
              </a:lnSpc>
              <a:buNone/>
              <a:defRPr/>
            </a:pPr>
            <a:endParaRPr lang="en-US" altLang="en-US" sz="800" dirty="0"/>
          </a:p>
          <a:p>
            <a:pPr marL="0" indent="0" eaLnBrk="1" hangingPunct="1">
              <a:lnSpc>
                <a:spcPct val="80000"/>
              </a:lnSpc>
              <a:buNone/>
              <a:defRPr/>
            </a:pPr>
            <a:r>
              <a:rPr lang="en-US" altLang="en-US" sz="2400" dirty="0">
                <a:solidFill>
                  <a:srgbClr val="BD4F19"/>
                </a:solidFill>
              </a:rPr>
              <a:t>Internal Clients (departmental staff)</a:t>
            </a:r>
          </a:p>
          <a:p>
            <a:pPr lvl="1">
              <a:lnSpc>
                <a:spcPct val="80000"/>
              </a:lnSpc>
              <a:defRPr/>
            </a:pPr>
            <a:r>
              <a:rPr lang="en-US" altLang="en-US" sz="2000" dirty="0"/>
              <a:t>Continue with routine professional development seminars</a:t>
            </a:r>
          </a:p>
          <a:p>
            <a:pPr lvl="2">
              <a:lnSpc>
                <a:spcPct val="80000"/>
              </a:lnSpc>
              <a:defRPr/>
            </a:pPr>
            <a:r>
              <a:rPr lang="en-US" altLang="en-US" sz="1600" dirty="0"/>
              <a:t>Special focus on emerging issues: development of new training program focused on issues inherent in behavioral healthcare setting</a:t>
            </a:r>
          </a:p>
          <a:p>
            <a:pPr lvl="2">
              <a:lnSpc>
                <a:spcPct val="80000"/>
              </a:lnSpc>
              <a:defRPr/>
            </a:pPr>
            <a:r>
              <a:rPr lang="en-US" altLang="en-US" sz="1600" dirty="0"/>
              <a:t>Other training topics: safety culture, insider threats, change management, technology in safety (digital safety), worker well being, cultural intelligence, communications, establishing relationships, understanding the </a:t>
            </a:r>
            <a:r>
              <a:rPr lang="en-US" altLang="en-US" sz="1600" dirty="0" err="1"/>
              <a:t>exposome</a:t>
            </a:r>
            <a:r>
              <a:rPr lang="en-US" altLang="en-US" sz="1600" dirty="0"/>
              <a:t>, combating fraud in safety </a:t>
            </a:r>
          </a:p>
          <a:p>
            <a:pPr lvl="1">
              <a:lnSpc>
                <a:spcPct val="80000"/>
              </a:lnSpc>
              <a:defRPr/>
            </a:pPr>
            <a:r>
              <a:rPr lang="en-US" altLang="en-US" sz="2000" dirty="0"/>
              <a:t>Continue with involvement in training courses and outreach activities – continued focus on cross training</a:t>
            </a:r>
          </a:p>
          <a:p>
            <a:pPr lvl="1">
              <a:lnSpc>
                <a:spcPct val="80000"/>
              </a:lnSpc>
              <a:defRPr/>
            </a:pPr>
            <a:r>
              <a:rPr lang="en-US" altLang="en-US" sz="2000" dirty="0"/>
              <a:t>Continue mentoring sessions on academic activities</a:t>
            </a:r>
          </a:p>
          <a:p>
            <a:pPr lvl="1">
              <a:lnSpc>
                <a:spcPct val="80000"/>
              </a:lnSpc>
              <a:defRPr/>
            </a:pPr>
            <a:r>
              <a:rPr lang="en-US" altLang="en-US" sz="2000" dirty="0"/>
              <a:t>Continue 360</a:t>
            </a:r>
            <a:r>
              <a:rPr lang="en-US" altLang="en-US" sz="2000" baseline="30000" dirty="0"/>
              <a:t>o</a:t>
            </a:r>
            <a:r>
              <a:rPr lang="en-US" altLang="en-US" sz="2000" dirty="0"/>
              <a:t> evaluations on supervisors to garner feedback from staff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985A2AC-73AF-464E-A3DD-385DE5D12D0B}"/>
              </a:ext>
            </a:extLst>
          </p:cNvPr>
          <p:cNvSpPr>
            <a:spLocks noChangeArrowheads="1"/>
          </p:cNvSpPr>
          <p:nvPr/>
        </p:nvSpPr>
        <p:spPr bwMode="auto">
          <a:xfrm>
            <a:off x="514739" y="1203649"/>
            <a:ext cx="11162522" cy="5105400"/>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55299" name="Rectangle 3">
            <a:extLst>
              <a:ext uri="{FF2B5EF4-FFF2-40B4-BE49-F238E27FC236}">
                <a16:creationId xmlns:a16="http://schemas.microsoft.com/office/drawing/2014/main" id="{C8EC4858-3667-4515-A17D-E7468A3A89CA}"/>
              </a:ext>
            </a:extLst>
          </p:cNvPr>
          <p:cNvSpPr>
            <a:spLocks noGrp="1"/>
          </p:cNvSpPr>
          <p:nvPr>
            <p:ph type="title"/>
          </p:nvPr>
        </p:nvSpPr>
        <p:spPr>
          <a:xfrm>
            <a:off x="1991891" y="18353"/>
            <a:ext cx="8208217" cy="1325563"/>
          </a:xfrm>
        </p:spPr>
        <p:txBody>
          <a:bodyPr/>
          <a:lstStyle/>
          <a:p>
            <a:pPr eaLnBrk="1" hangingPunct="1"/>
            <a:r>
              <a:rPr lang="en-US" altLang="en-US" sz="4000" dirty="0">
                <a:latin typeface="+mn-lt"/>
              </a:rPr>
              <a:t>Institutional Safety Service KPI Caveats</a:t>
            </a:r>
          </a:p>
        </p:txBody>
      </p:sp>
      <p:sp>
        <p:nvSpPr>
          <p:cNvPr id="44036" name="Rectangle 4">
            <a:extLst>
              <a:ext uri="{FF2B5EF4-FFF2-40B4-BE49-F238E27FC236}">
                <a16:creationId xmlns:a16="http://schemas.microsoft.com/office/drawing/2014/main" id="{653CB00F-AF86-4C70-8F8B-29886A169E6D}"/>
              </a:ext>
            </a:extLst>
          </p:cNvPr>
          <p:cNvSpPr>
            <a:spLocks noGrp="1" noChangeArrowheads="1"/>
          </p:cNvSpPr>
          <p:nvPr>
            <p:ph idx="1"/>
          </p:nvPr>
        </p:nvSpPr>
        <p:spPr>
          <a:xfrm>
            <a:off x="673357" y="1395157"/>
            <a:ext cx="11003904" cy="4862650"/>
          </a:xfrm>
          <a:noFill/>
        </p:spPr>
        <p:txBody>
          <a:bodyPr>
            <a:normAutofit/>
          </a:bodyPr>
          <a:lstStyle/>
          <a:p>
            <a:pPr marL="0" indent="0" eaLnBrk="1" hangingPunct="1">
              <a:buNone/>
              <a:defRPr/>
            </a:pPr>
            <a:r>
              <a:rPr lang="en-US" altLang="en-US" sz="2000" dirty="0"/>
              <a:t>Important to remember what isn’t effectively captured by these metrics:</a:t>
            </a:r>
          </a:p>
          <a:p>
            <a:pPr lvl="1" eaLnBrk="1" hangingPunct="1">
              <a:buFont typeface="Arial" charset="0"/>
              <a:buChar char="–"/>
              <a:defRPr/>
            </a:pPr>
            <a:endParaRPr lang="en-US" altLang="en-US" sz="2000" dirty="0"/>
          </a:p>
          <a:p>
            <a:pPr lvl="1" eaLnBrk="1" hangingPunct="1">
              <a:buFontTx/>
              <a:buChar char="•"/>
              <a:defRPr/>
            </a:pPr>
            <a:r>
              <a:rPr lang="en-US" altLang="en-US" sz="2000" dirty="0"/>
              <a:t>Increasing </a:t>
            </a:r>
            <a:r>
              <a:rPr lang="en-US" altLang="en-US" sz="2000" dirty="0">
                <a:solidFill>
                  <a:srgbClr val="BD4F19"/>
                </a:solidFill>
              </a:rPr>
              <a:t>complexity of research projects supported</a:t>
            </a:r>
          </a:p>
          <a:p>
            <a:pPr lvl="1" eaLnBrk="1" hangingPunct="1">
              <a:buFontTx/>
              <a:buChar char="•"/>
              <a:defRPr/>
            </a:pPr>
            <a:endParaRPr lang="en-US" altLang="en-US" sz="2000" dirty="0">
              <a:solidFill>
                <a:srgbClr val="A50021"/>
              </a:solidFill>
            </a:endParaRPr>
          </a:p>
          <a:p>
            <a:pPr lvl="1" eaLnBrk="1" hangingPunct="1">
              <a:buFontTx/>
              <a:buChar char="•"/>
              <a:defRPr/>
            </a:pPr>
            <a:r>
              <a:rPr lang="en-US" altLang="en-US" sz="2000" dirty="0"/>
              <a:t>Increased </a:t>
            </a:r>
            <a:r>
              <a:rPr lang="en-US" altLang="en-US" sz="2000" dirty="0">
                <a:solidFill>
                  <a:srgbClr val="BD4F19"/>
                </a:solidFill>
              </a:rPr>
              <a:t>collaborations</a:t>
            </a:r>
            <a:r>
              <a:rPr lang="en-US" altLang="en-US" sz="2000" dirty="0"/>
              <a:t> and associated challenges</a:t>
            </a:r>
          </a:p>
          <a:p>
            <a:pPr lvl="1" eaLnBrk="1" hangingPunct="1">
              <a:buFontTx/>
              <a:buChar char="•"/>
              <a:defRPr/>
            </a:pPr>
            <a:endParaRPr lang="en-US" altLang="en-US" sz="2000" dirty="0"/>
          </a:p>
          <a:p>
            <a:pPr lvl="1" eaLnBrk="1" hangingPunct="1">
              <a:buFontTx/>
              <a:buChar char="•"/>
              <a:defRPr/>
            </a:pPr>
            <a:r>
              <a:rPr lang="en-US" altLang="en-US" sz="2000" dirty="0"/>
              <a:t>Increased </a:t>
            </a:r>
            <a:r>
              <a:rPr lang="en-US" altLang="en-US" sz="2000" dirty="0">
                <a:solidFill>
                  <a:srgbClr val="BD4F19"/>
                </a:solidFill>
              </a:rPr>
              <a:t>complexity of regulatory environment</a:t>
            </a:r>
          </a:p>
          <a:p>
            <a:pPr lvl="1" eaLnBrk="1" hangingPunct="1">
              <a:buFontTx/>
              <a:buChar char="•"/>
              <a:defRPr/>
            </a:pPr>
            <a:endParaRPr lang="en-US" altLang="en-US" sz="2000" dirty="0">
              <a:solidFill>
                <a:srgbClr val="990033"/>
              </a:solidFill>
            </a:endParaRPr>
          </a:p>
          <a:p>
            <a:pPr lvl="1" eaLnBrk="1" hangingPunct="1">
              <a:buFontTx/>
              <a:buChar char="•"/>
              <a:defRPr/>
            </a:pPr>
            <a:r>
              <a:rPr lang="en-US" altLang="en-US" sz="2000" dirty="0"/>
              <a:t>Impacts of </a:t>
            </a:r>
            <a:r>
              <a:rPr lang="en-US" altLang="en-US" sz="2000" dirty="0">
                <a:solidFill>
                  <a:srgbClr val="BD4F19"/>
                </a:solidFill>
              </a:rPr>
              <a:t>construction</a:t>
            </a:r>
            <a:r>
              <a:rPr lang="en-US" altLang="en-US" sz="2000" dirty="0"/>
              <a:t> – both navigation and reviews</a:t>
            </a:r>
          </a:p>
          <a:p>
            <a:pPr lvl="1" eaLnBrk="1" hangingPunct="1">
              <a:buFontTx/>
              <a:buChar char="•"/>
              <a:defRPr/>
            </a:pPr>
            <a:endParaRPr lang="en-US" altLang="en-US" sz="2000" dirty="0"/>
          </a:p>
          <a:p>
            <a:pPr lvl="1" eaLnBrk="1" hangingPunct="1">
              <a:buFontTx/>
              <a:buChar char="•"/>
              <a:defRPr/>
            </a:pPr>
            <a:r>
              <a:rPr lang="en-US" altLang="en-US" sz="2000" dirty="0"/>
              <a:t>The </a:t>
            </a:r>
            <a:r>
              <a:rPr lang="en-US" altLang="en-US" sz="2000" dirty="0">
                <a:solidFill>
                  <a:srgbClr val="BD4F19"/>
                </a:solidFill>
              </a:rPr>
              <a:t>pain, suffering, apprehension </a:t>
            </a:r>
            <a:r>
              <a:rPr lang="en-US" altLang="en-US" sz="2000" dirty="0"/>
              <a:t>associated with any injury – every dot on the graph is a person </a:t>
            </a:r>
          </a:p>
          <a:p>
            <a:pPr lvl="1" eaLnBrk="1" hangingPunct="1">
              <a:buFontTx/>
              <a:buChar char="•"/>
              <a:defRPr/>
            </a:pPr>
            <a:endParaRPr lang="en-US" altLang="en-US" sz="2000" i="1" dirty="0"/>
          </a:p>
          <a:p>
            <a:pPr lvl="1" eaLnBrk="1" hangingPunct="1">
              <a:buFontTx/>
              <a:buChar char="•"/>
              <a:defRPr/>
            </a:pPr>
            <a:r>
              <a:rPr lang="en-US" altLang="en-US" sz="2000" dirty="0"/>
              <a:t>The things that didn’t happen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1DFE473-998E-497B-A093-CD4E7ED34DB5}"/>
              </a:ext>
            </a:extLst>
          </p:cNvPr>
          <p:cNvSpPr>
            <a:spLocks noChangeArrowheads="1"/>
          </p:cNvSpPr>
          <p:nvPr/>
        </p:nvSpPr>
        <p:spPr bwMode="auto">
          <a:xfrm>
            <a:off x="429208" y="1523999"/>
            <a:ext cx="11308702" cy="4968875"/>
          </a:xfrm>
          <a:prstGeom prst="rect">
            <a:avLst/>
          </a:prstGeom>
          <a:noFill/>
          <a:ln w="12700">
            <a:solidFill>
              <a:srgbClr val="BD4F19"/>
            </a:solidFill>
            <a:miter lim="800000"/>
            <a:headEnd/>
            <a:tailEnd/>
          </a:ln>
        </p:spPr>
        <p:txBody>
          <a:bodyPr wrap="none" anchor="ctr"/>
          <a:lstStyle/>
          <a:p>
            <a:pPr>
              <a:defRPr/>
            </a:pPr>
            <a:endParaRPr lang="en-US" dirty="0">
              <a:solidFill>
                <a:prstClr val="black"/>
              </a:solidFill>
              <a:latin typeface="Calibri"/>
            </a:endParaRPr>
          </a:p>
        </p:txBody>
      </p:sp>
      <p:sp>
        <p:nvSpPr>
          <p:cNvPr id="56323" name="Title 1">
            <a:extLst>
              <a:ext uri="{FF2B5EF4-FFF2-40B4-BE49-F238E27FC236}">
                <a16:creationId xmlns:a16="http://schemas.microsoft.com/office/drawing/2014/main" id="{02001A1A-E65C-4F50-864D-C15995DFE274}"/>
              </a:ext>
            </a:extLst>
          </p:cNvPr>
          <p:cNvSpPr>
            <a:spLocks noGrp="1"/>
          </p:cNvSpPr>
          <p:nvPr>
            <p:ph type="title"/>
          </p:nvPr>
        </p:nvSpPr>
        <p:spPr>
          <a:xfrm>
            <a:off x="825759" y="198436"/>
            <a:ext cx="10515600" cy="1325563"/>
          </a:xfrm>
        </p:spPr>
        <p:txBody>
          <a:bodyPr/>
          <a:lstStyle/>
          <a:p>
            <a:pPr algn="ctr"/>
            <a:r>
              <a:rPr lang="en-US" altLang="en-US" sz="3600" dirty="0">
                <a:latin typeface="+mn-lt"/>
              </a:rPr>
              <a:t>SHERM Contribution to the </a:t>
            </a:r>
            <a:r>
              <a:rPr lang="en-US" altLang="en-US" sz="3600" dirty="0">
                <a:solidFill>
                  <a:srgbClr val="BD4F19"/>
                </a:solidFill>
                <a:latin typeface="+mn-lt"/>
              </a:rPr>
              <a:t>Community Service </a:t>
            </a:r>
            <a:r>
              <a:rPr lang="en-US" altLang="en-US" sz="3600" dirty="0">
                <a:latin typeface="+mn-lt"/>
              </a:rPr>
              <a:t>Institutional Mission</a:t>
            </a:r>
          </a:p>
        </p:txBody>
      </p:sp>
      <p:sp>
        <p:nvSpPr>
          <p:cNvPr id="3" name="Content Placeholder 2">
            <a:extLst>
              <a:ext uri="{FF2B5EF4-FFF2-40B4-BE49-F238E27FC236}">
                <a16:creationId xmlns:a16="http://schemas.microsoft.com/office/drawing/2014/main" id="{C6119737-B274-4D4C-8B40-5150DA2BF78C}"/>
              </a:ext>
            </a:extLst>
          </p:cNvPr>
          <p:cNvSpPr>
            <a:spLocks noGrp="1"/>
          </p:cNvSpPr>
          <p:nvPr>
            <p:ph idx="1"/>
          </p:nvPr>
        </p:nvSpPr>
        <p:spPr>
          <a:xfrm>
            <a:off x="662730" y="1690688"/>
            <a:ext cx="10972800" cy="4802186"/>
          </a:xfrm>
          <a:noFill/>
        </p:spPr>
        <p:txBody>
          <a:bodyPr>
            <a:normAutofit fontScale="32500" lnSpcReduction="20000"/>
          </a:bodyPr>
          <a:lstStyle/>
          <a:p>
            <a:pPr>
              <a:spcAft>
                <a:spcPts val="1200"/>
              </a:spcAft>
              <a:buFont typeface="Arial" charset="0"/>
              <a:buChar char="•"/>
              <a:defRPr/>
            </a:pPr>
            <a:r>
              <a:rPr lang="en-US" sz="5000" dirty="0"/>
              <a:t>Safety, property protection and recovery, and occupational health support to UT Physicians clinical operations</a:t>
            </a:r>
          </a:p>
          <a:p>
            <a:pPr>
              <a:spcAft>
                <a:spcPts val="1200"/>
              </a:spcAft>
              <a:buFont typeface="Arial" charset="0"/>
              <a:buChar char="•"/>
              <a:defRPr/>
            </a:pPr>
            <a:r>
              <a:rPr lang="en-US" sz="5000" dirty="0"/>
              <a:t>Staff membership on local safety committees: </a:t>
            </a:r>
          </a:p>
          <a:p>
            <a:pPr marL="0" indent="0">
              <a:spcBef>
                <a:spcPts val="600"/>
              </a:spcBef>
              <a:buNone/>
              <a:defRPr/>
            </a:pPr>
            <a:r>
              <a:rPr lang="en-US" sz="5000" dirty="0"/>
              <a:t>	</a:t>
            </a:r>
            <a:r>
              <a:rPr lang="en-US" sz="4000" dirty="0"/>
              <a:t>Institutional Biosafety Committees (Rice University; University of Houston – Downtown )</a:t>
            </a:r>
          </a:p>
          <a:p>
            <a:pPr marL="0" indent="0">
              <a:spcBef>
                <a:spcPts val="600"/>
              </a:spcBef>
              <a:spcAft>
                <a:spcPts val="600"/>
              </a:spcAft>
              <a:buNone/>
              <a:defRPr/>
            </a:pPr>
            <a:r>
              <a:rPr lang="en-US" sz="4000" dirty="0"/>
              <a:t>	Radiation Safety Committees (Memorial Hermann Hospital)</a:t>
            </a:r>
          </a:p>
          <a:p>
            <a:pPr>
              <a:spcAft>
                <a:spcPts val="1200"/>
              </a:spcAft>
              <a:buFont typeface="Arial" charset="0"/>
              <a:buChar char="•"/>
              <a:defRPr/>
            </a:pPr>
            <a:r>
              <a:rPr lang="en-US" sz="5000" dirty="0"/>
              <a:t>Delivery of professional continuing education courses through UT SPH</a:t>
            </a:r>
          </a:p>
          <a:p>
            <a:pPr>
              <a:buFont typeface="Arial" charset="0"/>
              <a:buChar char="•"/>
              <a:defRPr/>
            </a:pPr>
            <a:r>
              <a:rPr lang="en-US" sz="5000" dirty="0"/>
              <a:t>Participation in the leadership and management of professional associations by SHERM staff members</a:t>
            </a:r>
          </a:p>
          <a:p>
            <a:pPr lvl="1">
              <a:buFont typeface="Arial" charset="0"/>
              <a:buChar char="•"/>
              <a:defRPr/>
            </a:pPr>
            <a:r>
              <a:rPr lang="en-US" sz="4500" dirty="0"/>
              <a:t>American Biological Safety Association – International</a:t>
            </a:r>
          </a:p>
          <a:p>
            <a:pPr lvl="2">
              <a:buFont typeface="Arial" charset="0"/>
              <a:buChar char="•"/>
              <a:defRPr/>
            </a:pPr>
            <a:r>
              <a:rPr lang="en-US" sz="3500" dirty="0"/>
              <a:t>Inclusive of peer reviewed journal (</a:t>
            </a:r>
            <a:r>
              <a:rPr lang="en-US" sz="3500" i="1" dirty="0"/>
              <a:t>Applied Biosafety</a:t>
            </a:r>
            <a:r>
              <a:rPr lang="en-US" sz="3500" dirty="0"/>
              <a:t>) Editorial Board</a:t>
            </a:r>
          </a:p>
          <a:p>
            <a:pPr lvl="1">
              <a:buFont typeface="Arial" charset="0"/>
              <a:buChar char="•"/>
              <a:defRPr/>
            </a:pPr>
            <a:r>
              <a:rPr lang="en-US" sz="4500" dirty="0"/>
              <a:t>Southern Biosafety Association (local affiliate of ABSA - International)</a:t>
            </a:r>
          </a:p>
          <a:p>
            <a:pPr lvl="1">
              <a:buFont typeface="Arial" charset="0"/>
              <a:buChar char="•"/>
              <a:defRPr/>
            </a:pPr>
            <a:r>
              <a:rPr lang="en-US" sz="4500" dirty="0"/>
              <a:t>State of Texas Chapter of the Health Physics Society</a:t>
            </a:r>
          </a:p>
          <a:p>
            <a:pPr lvl="1">
              <a:spcAft>
                <a:spcPts val="600"/>
              </a:spcAft>
              <a:buFont typeface="Arial" charset="0"/>
              <a:buChar char="•"/>
              <a:defRPr/>
            </a:pPr>
            <a:r>
              <a:rPr lang="en-US" sz="4500" dirty="0"/>
              <a:t>American Academy of Health Physics</a:t>
            </a:r>
          </a:p>
          <a:p>
            <a:pPr>
              <a:spcAft>
                <a:spcPts val="1200"/>
              </a:spcAft>
              <a:buFont typeface="Arial" charset="0"/>
              <a:buChar char="•"/>
              <a:defRPr/>
            </a:pPr>
            <a:r>
              <a:rPr lang="en-US" sz="5200" dirty="0"/>
              <a:t>Service in FEMA’s ROSS program (Radiological Operations Support Specialist) representing the Greater Houston area, including participation in preparedness drills with TXDSHS, NRC, TDEM, COH officials, etc.</a:t>
            </a:r>
          </a:p>
          <a:p>
            <a:pPr>
              <a:spcAft>
                <a:spcPts val="1200"/>
              </a:spcAft>
              <a:buFont typeface="Arial" charset="0"/>
              <a:buChar char="•"/>
              <a:defRPr/>
            </a:pPr>
            <a:r>
              <a:rPr lang="en-US" sz="5000" dirty="0"/>
              <a:t>Outreach education through invited lectures provided to local and national professional organizations</a:t>
            </a:r>
          </a:p>
          <a:p>
            <a:pPr>
              <a:buFont typeface="Arial" charset="0"/>
              <a:buChar char="•"/>
              <a:defRPr/>
            </a:pPr>
            <a:r>
              <a:rPr lang="en-US" sz="5000" dirty="0"/>
              <a:t>Provision of subject matter expert interviews on safety-related  topics to local and national media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393EB03-4ECF-4665-B73B-3C26679D2930}"/>
              </a:ext>
            </a:extLst>
          </p:cNvPr>
          <p:cNvSpPr>
            <a:spLocks noChangeArrowheads="1"/>
          </p:cNvSpPr>
          <p:nvPr/>
        </p:nvSpPr>
        <p:spPr bwMode="auto">
          <a:xfrm>
            <a:off x="838200" y="1504108"/>
            <a:ext cx="10515600" cy="5029200"/>
          </a:xfrm>
          <a:prstGeom prst="rect">
            <a:avLst/>
          </a:prstGeom>
          <a:noFill/>
          <a:ln w="12700">
            <a:solidFill>
              <a:srgbClr val="BD4F19"/>
            </a:solidFill>
            <a:miter lim="800000"/>
            <a:headEnd/>
            <a:tailEnd/>
          </a:ln>
        </p:spPr>
        <p:txBody>
          <a:bodyPr wrap="none" anchor="ctr"/>
          <a:lstStyle/>
          <a:p>
            <a:pPr>
              <a:defRPr/>
            </a:pPr>
            <a:endParaRPr lang="en-US" dirty="0">
              <a:solidFill>
                <a:prstClr val="black"/>
              </a:solidFill>
              <a:latin typeface="Calibri"/>
            </a:endParaRPr>
          </a:p>
        </p:txBody>
      </p:sp>
      <p:sp>
        <p:nvSpPr>
          <p:cNvPr id="57347" name="Title 1">
            <a:extLst>
              <a:ext uri="{FF2B5EF4-FFF2-40B4-BE49-F238E27FC236}">
                <a16:creationId xmlns:a16="http://schemas.microsoft.com/office/drawing/2014/main" id="{2FD1D3E4-FCA1-4B05-8276-3C8CB18370D0}"/>
              </a:ext>
            </a:extLst>
          </p:cNvPr>
          <p:cNvSpPr>
            <a:spLocks noGrp="1"/>
          </p:cNvSpPr>
          <p:nvPr>
            <p:ph type="title"/>
          </p:nvPr>
        </p:nvSpPr>
        <p:spPr>
          <a:xfrm>
            <a:off x="838200" y="324692"/>
            <a:ext cx="10515600" cy="1158875"/>
          </a:xfrm>
        </p:spPr>
        <p:txBody>
          <a:bodyPr>
            <a:normAutofit fontScale="90000"/>
          </a:bodyPr>
          <a:lstStyle/>
          <a:p>
            <a:pPr algn="ctr"/>
            <a:r>
              <a:rPr lang="en-US" altLang="en-US" dirty="0">
                <a:latin typeface="+mn-lt"/>
              </a:rPr>
              <a:t>SHERM Contribution to the </a:t>
            </a:r>
            <a:r>
              <a:rPr lang="en-US" altLang="en-US" dirty="0">
                <a:solidFill>
                  <a:srgbClr val="BD4F19"/>
                </a:solidFill>
                <a:latin typeface="+mn-lt"/>
              </a:rPr>
              <a:t>Teaching</a:t>
            </a:r>
            <a:r>
              <a:rPr lang="en-US" altLang="en-US" dirty="0">
                <a:latin typeface="+mn-lt"/>
              </a:rPr>
              <a:t> </a:t>
            </a:r>
            <a:br>
              <a:rPr lang="en-US" altLang="en-US" dirty="0">
                <a:latin typeface="+mn-lt"/>
              </a:rPr>
            </a:br>
            <a:r>
              <a:rPr lang="en-US" altLang="en-US" dirty="0">
                <a:latin typeface="+mn-lt"/>
              </a:rPr>
              <a:t>Institutional Mission</a:t>
            </a:r>
          </a:p>
        </p:txBody>
      </p:sp>
      <p:sp>
        <p:nvSpPr>
          <p:cNvPr id="3" name="Content Placeholder 2">
            <a:extLst>
              <a:ext uri="{FF2B5EF4-FFF2-40B4-BE49-F238E27FC236}">
                <a16:creationId xmlns:a16="http://schemas.microsoft.com/office/drawing/2014/main" id="{AD83290C-BEFE-40FE-A95B-0BF1A6CA588B}"/>
              </a:ext>
            </a:extLst>
          </p:cNvPr>
          <p:cNvSpPr>
            <a:spLocks noGrp="1"/>
          </p:cNvSpPr>
          <p:nvPr>
            <p:ph idx="1"/>
          </p:nvPr>
        </p:nvSpPr>
        <p:spPr>
          <a:xfrm>
            <a:off x="1040235" y="1676400"/>
            <a:ext cx="10444293" cy="4877449"/>
          </a:xfrm>
        </p:spPr>
        <p:txBody>
          <a:bodyPr>
            <a:normAutofit fontScale="92500"/>
          </a:bodyPr>
          <a:lstStyle/>
          <a:p>
            <a:pPr>
              <a:buFont typeface="Arial" charset="0"/>
              <a:buChar char="•"/>
              <a:defRPr/>
            </a:pPr>
            <a:r>
              <a:rPr lang="en-US" sz="2400" dirty="0"/>
              <a:t>UT SPH academic instruction, student advising</a:t>
            </a:r>
          </a:p>
          <a:p>
            <a:pPr lvl="1">
              <a:defRPr/>
            </a:pPr>
            <a:r>
              <a:rPr lang="en-US" sz="1900" dirty="0"/>
              <a:t>Several SHERM employees serve in adjunct faculty positions at SPH</a:t>
            </a:r>
          </a:p>
          <a:p>
            <a:pPr>
              <a:buFont typeface="Arial" charset="0"/>
              <a:buChar char="•"/>
              <a:defRPr/>
            </a:pPr>
            <a:endParaRPr lang="en-US" sz="2400" dirty="0"/>
          </a:p>
          <a:p>
            <a:pPr>
              <a:buFont typeface="Arial" charset="0"/>
              <a:buChar char="•"/>
              <a:defRPr/>
            </a:pPr>
            <a:r>
              <a:rPr lang="en-US" sz="2400" dirty="0"/>
              <a:t>Guest lectures at other UTHealth Houston schools (MMS and GSBS) and other institutions (US Naval Post Graduate School, TAMU, TSU, UHCL, UHD)</a:t>
            </a:r>
          </a:p>
          <a:p>
            <a:pPr>
              <a:buFont typeface="Arial" charset="0"/>
              <a:buChar char="•"/>
              <a:defRPr/>
            </a:pPr>
            <a:endParaRPr lang="en-US" sz="2400" dirty="0"/>
          </a:p>
          <a:p>
            <a:pPr>
              <a:buFont typeface="Arial" charset="0"/>
              <a:buChar char="•"/>
              <a:defRPr/>
            </a:pPr>
            <a:r>
              <a:rPr lang="en-US" sz="2400" dirty="0"/>
              <a:t>Host student internships, </a:t>
            </a:r>
            <a:r>
              <a:rPr lang="en-US" sz="2400" dirty="0" err="1"/>
              <a:t>practica</a:t>
            </a:r>
            <a:r>
              <a:rPr lang="en-US" sz="2400" dirty="0"/>
              <a:t>. Advising for MMS Scholarly Concentration students</a:t>
            </a:r>
          </a:p>
          <a:p>
            <a:pPr>
              <a:buFont typeface="Arial" charset="0"/>
              <a:buChar char="•"/>
              <a:defRPr/>
            </a:pPr>
            <a:endParaRPr lang="en-US" sz="2400" dirty="0"/>
          </a:p>
          <a:p>
            <a:pPr>
              <a:buFont typeface="Arial" charset="0"/>
              <a:buChar char="•"/>
              <a:defRPr/>
            </a:pPr>
            <a:r>
              <a:rPr lang="en-US" sz="2400" dirty="0"/>
              <a:t>Continuing education courses through UT SPH </a:t>
            </a:r>
          </a:p>
          <a:p>
            <a:pPr>
              <a:buFont typeface="Arial" charset="0"/>
              <a:buChar char="•"/>
              <a:defRPr/>
            </a:pPr>
            <a:endParaRPr lang="en-US" sz="2400" dirty="0"/>
          </a:p>
          <a:p>
            <a:pPr>
              <a:buFont typeface="Arial" charset="0"/>
              <a:buChar char="•"/>
              <a:defRPr/>
            </a:pPr>
            <a:r>
              <a:rPr lang="en-US" sz="2400" dirty="0"/>
              <a:t>Outreach education through courses with professional organizations (HPS, ASSP, ABSA plus several local affiliate chapters, CSHEMA, </a:t>
            </a:r>
            <a:r>
              <a:rPr lang="en-US" sz="2400" dirty="0" err="1"/>
              <a:t>Eagleson</a:t>
            </a:r>
            <a:r>
              <a:rPr lang="en-US" sz="2400" dirty="0"/>
              <a:t> Institute)</a:t>
            </a:r>
          </a:p>
          <a:p>
            <a:pPr>
              <a:buFont typeface="Arial" charset="0"/>
              <a:buChar char="•"/>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CED8860-215D-47B8-8792-3B92102949E8}"/>
              </a:ext>
            </a:extLst>
          </p:cNvPr>
          <p:cNvSpPr>
            <a:spLocks noChangeArrowheads="1"/>
          </p:cNvSpPr>
          <p:nvPr/>
        </p:nvSpPr>
        <p:spPr bwMode="auto">
          <a:xfrm>
            <a:off x="634482" y="1219200"/>
            <a:ext cx="10860832" cy="5105400"/>
          </a:xfrm>
          <a:prstGeom prst="rect">
            <a:avLst/>
          </a:prstGeom>
          <a:noFill/>
          <a:ln w="12700">
            <a:solidFill>
              <a:srgbClr val="BD4F19"/>
            </a:solidFill>
            <a:miter lim="800000"/>
            <a:headEnd/>
            <a:tailEnd/>
          </a:ln>
        </p:spPr>
        <p:txBody>
          <a:bodyPr wrap="none" anchor="ctr"/>
          <a:lstStyle/>
          <a:p>
            <a:pPr>
              <a:defRPr/>
            </a:pPr>
            <a:endParaRPr lang="en-US" dirty="0">
              <a:solidFill>
                <a:prstClr val="black"/>
              </a:solidFill>
              <a:latin typeface="Calibri"/>
            </a:endParaRPr>
          </a:p>
        </p:txBody>
      </p:sp>
      <p:sp>
        <p:nvSpPr>
          <p:cNvPr id="58371" name="Title 1">
            <a:extLst>
              <a:ext uri="{FF2B5EF4-FFF2-40B4-BE49-F238E27FC236}">
                <a16:creationId xmlns:a16="http://schemas.microsoft.com/office/drawing/2014/main" id="{EAAFA61E-5D17-4202-8A3A-B17D2F2F2D90}"/>
              </a:ext>
            </a:extLst>
          </p:cNvPr>
          <p:cNvSpPr>
            <a:spLocks noGrp="1"/>
          </p:cNvSpPr>
          <p:nvPr>
            <p:ph type="title"/>
          </p:nvPr>
        </p:nvSpPr>
        <p:spPr>
          <a:xfrm>
            <a:off x="1981200" y="76200"/>
            <a:ext cx="8229600" cy="1143000"/>
          </a:xfrm>
        </p:spPr>
        <p:txBody>
          <a:bodyPr/>
          <a:lstStyle/>
          <a:p>
            <a:pPr algn="ctr"/>
            <a:r>
              <a:rPr lang="en-US" altLang="en-US" sz="3600" dirty="0">
                <a:latin typeface="+mn-lt"/>
              </a:rPr>
              <a:t>SHERM Contribution to the </a:t>
            </a:r>
            <a:r>
              <a:rPr lang="en-US" altLang="en-US" sz="3600" dirty="0">
                <a:solidFill>
                  <a:srgbClr val="BD4F19"/>
                </a:solidFill>
                <a:latin typeface="+mn-lt"/>
              </a:rPr>
              <a:t>Research</a:t>
            </a:r>
            <a:r>
              <a:rPr lang="en-US" altLang="en-US" sz="3600" dirty="0">
                <a:latin typeface="+mn-lt"/>
              </a:rPr>
              <a:t> Institutional Mission</a:t>
            </a:r>
          </a:p>
        </p:txBody>
      </p:sp>
      <p:sp>
        <p:nvSpPr>
          <p:cNvPr id="3" name="Content Placeholder 2">
            <a:extLst>
              <a:ext uri="{FF2B5EF4-FFF2-40B4-BE49-F238E27FC236}">
                <a16:creationId xmlns:a16="http://schemas.microsoft.com/office/drawing/2014/main" id="{5FD8317A-8459-4610-8350-31DB3205FFB4}"/>
              </a:ext>
            </a:extLst>
          </p:cNvPr>
          <p:cNvSpPr>
            <a:spLocks noGrp="1"/>
          </p:cNvSpPr>
          <p:nvPr>
            <p:ph idx="1"/>
          </p:nvPr>
        </p:nvSpPr>
        <p:spPr>
          <a:xfrm>
            <a:off x="696686" y="1522446"/>
            <a:ext cx="10695992" cy="4654419"/>
          </a:xfrm>
          <a:noFill/>
        </p:spPr>
        <p:txBody>
          <a:bodyPr>
            <a:normAutofit fontScale="25000" lnSpcReduction="20000"/>
          </a:bodyPr>
          <a:lstStyle/>
          <a:p>
            <a:pPr>
              <a:spcBef>
                <a:spcPts val="0"/>
              </a:spcBef>
              <a:defRPr/>
            </a:pPr>
            <a:r>
              <a:rPr lang="en-US" sz="8000" dirty="0"/>
              <a:t>US Public Health Service training grant (w/ Dr. Janelle Rios, UT SPH)</a:t>
            </a:r>
          </a:p>
          <a:p>
            <a:pPr>
              <a:spcBef>
                <a:spcPts val="0"/>
              </a:spcBef>
              <a:defRPr/>
            </a:pPr>
            <a:endParaRPr lang="en-US" sz="8000" dirty="0"/>
          </a:p>
          <a:p>
            <a:pPr>
              <a:spcBef>
                <a:spcPts val="0"/>
              </a:spcBef>
              <a:defRPr/>
            </a:pPr>
            <a:r>
              <a:rPr lang="en-US" sz="8000" dirty="0"/>
              <a:t>NIOSH evaluation of elastomeric respirators in the healthcare setting grant (w/ Dr. Janelle Rios, UTSPH and Dr. Lisa Pompeii, Baylor College of Medicine)</a:t>
            </a:r>
          </a:p>
          <a:p>
            <a:pPr marL="0" indent="0">
              <a:spcBef>
                <a:spcPts val="0"/>
              </a:spcBef>
              <a:buNone/>
              <a:defRPr/>
            </a:pPr>
            <a:endParaRPr lang="en-US" sz="8000" dirty="0"/>
          </a:p>
          <a:p>
            <a:pPr>
              <a:spcBef>
                <a:spcPts val="0"/>
              </a:spcBef>
              <a:defRPr/>
            </a:pPr>
            <a:r>
              <a:rPr lang="en-US" sz="8000" dirty="0"/>
              <a:t>Participation in other funded grants:</a:t>
            </a:r>
            <a:r>
              <a:rPr lang="en-US" sz="8000" dirty="0">
                <a:solidFill>
                  <a:srgbClr val="BD4F19"/>
                </a:solidFill>
              </a:rPr>
              <a:t> </a:t>
            </a:r>
          </a:p>
          <a:p>
            <a:pPr lvl="1">
              <a:spcBef>
                <a:spcPts val="0"/>
              </a:spcBef>
              <a:buFont typeface="Arial" charset="0"/>
              <a:buChar char="•"/>
              <a:defRPr/>
            </a:pPr>
            <a:r>
              <a:rPr lang="en-US" sz="8000" dirty="0"/>
              <a:t>NIOSH ERC SWCOEH</a:t>
            </a:r>
          </a:p>
          <a:p>
            <a:pPr lvl="1">
              <a:spcBef>
                <a:spcPts val="0"/>
              </a:spcBef>
              <a:buFont typeface="Arial" charset="0"/>
              <a:buChar char="•"/>
              <a:defRPr/>
            </a:pPr>
            <a:r>
              <a:rPr lang="en-US" sz="8000" dirty="0"/>
              <a:t>TSU Health Physics Program - $11,000</a:t>
            </a:r>
          </a:p>
          <a:p>
            <a:pPr marL="457200" lvl="1" indent="0">
              <a:spcBef>
                <a:spcPts val="0"/>
              </a:spcBef>
              <a:buNone/>
              <a:defRPr/>
            </a:pPr>
            <a:endParaRPr lang="en-US" sz="7600" dirty="0"/>
          </a:p>
          <a:p>
            <a:pPr>
              <a:spcBef>
                <a:spcPts val="0"/>
              </a:spcBef>
              <a:defRPr/>
            </a:pPr>
            <a:r>
              <a:rPr lang="en-US" sz="8000" dirty="0"/>
              <a:t>Advising and hosting students for research projects and associated publications:</a:t>
            </a:r>
            <a:endParaRPr lang="en-US" sz="2500" dirty="0"/>
          </a:p>
          <a:p>
            <a:pPr lvl="0"/>
            <a:r>
              <a:rPr lang="en-US" sz="4000" dirty="0"/>
              <a:t>Gutierrez, JM, Emery, RJ. A 30-year radiation safety prospectus describing organizational drivers, program activities, and outcomes, Health </a:t>
            </a:r>
            <a:r>
              <a:rPr lang="en-US" sz="4000" dirty="0" err="1"/>
              <a:t>Phys</a:t>
            </a:r>
            <a:r>
              <a:rPr lang="en-US" sz="4000" dirty="0"/>
              <a:t>, 123(2): 352 -359, 2022 </a:t>
            </a:r>
          </a:p>
          <a:p>
            <a:pPr lvl="0"/>
            <a:r>
              <a:rPr lang="x-none" sz="4000" dirty="0"/>
              <a:t>E</a:t>
            </a:r>
            <a:r>
              <a:rPr lang="en-US" sz="4000" dirty="0" err="1"/>
              <a:t>mery</a:t>
            </a:r>
            <a:r>
              <a:rPr lang="x-none" sz="4000" dirty="0"/>
              <a:t> R</a:t>
            </a:r>
            <a:r>
              <a:rPr lang="en-US" sz="4000" dirty="0"/>
              <a:t>J</a:t>
            </a:r>
            <a:r>
              <a:rPr lang="x-none" sz="4000" dirty="0"/>
              <a:t>, Wang J, Brown B</a:t>
            </a:r>
            <a:r>
              <a:rPr lang="en-US" sz="4000" dirty="0"/>
              <a:t>,</a:t>
            </a:r>
            <a:r>
              <a:rPr lang="x-none" sz="4000" dirty="0"/>
              <a:t> Parker S</a:t>
            </a:r>
            <a:r>
              <a:rPr lang="en-US" sz="4000" dirty="0"/>
              <a:t>,</a:t>
            </a:r>
            <a:r>
              <a:rPr lang="x-none" sz="4000" dirty="0"/>
              <a:t> Inyang O</a:t>
            </a:r>
            <a:r>
              <a:rPr lang="en-US" sz="4000" dirty="0"/>
              <a:t>,</a:t>
            </a:r>
            <a:r>
              <a:rPr lang="x-none" sz="4000" dirty="0"/>
              <a:t> Rios J. Estimating average university environmental health and safety program staffing and resourcing using a series of Iteratively developed evidence-based models.  J Chem Health Saf. </a:t>
            </a:r>
            <a:r>
              <a:rPr lang="en-US" sz="4000" dirty="0"/>
              <a:t>2022 29, 2, 223-229. DOI: 10.1021/acs.chas.1c00087 February 2022.</a:t>
            </a:r>
          </a:p>
          <a:p>
            <a:pPr lvl="0"/>
            <a:r>
              <a:rPr lang="en-US" sz="4000" dirty="0"/>
              <a:t>Emery RJ, Patlovich SJ, King KG, Lowe JM, Rios J. Assessing the established competency categories of the biosafety, infection prevention, and public health professions: a guide for addressing needed professional development training for the current and next pandemic.  </a:t>
            </a:r>
            <a:r>
              <a:rPr lang="en-US" sz="4000" dirty="0" err="1"/>
              <a:t>Appl</a:t>
            </a:r>
            <a:r>
              <a:rPr lang="en-US" sz="4000" dirty="0"/>
              <a:t> </a:t>
            </a:r>
            <a:r>
              <a:rPr lang="en-US" sz="4000" dirty="0" err="1"/>
              <a:t>Biosaf</a:t>
            </a:r>
            <a:r>
              <a:rPr lang="en-US" sz="4000" dirty="0"/>
              <a:t> 27:2 53-57 2022  </a:t>
            </a:r>
            <a:r>
              <a:rPr lang="en-US" sz="4000" u="sng" dirty="0">
                <a:hlinkClick r:id="rId2"/>
              </a:rPr>
              <a:t>https://doi.org/10.1089/apb.2022.0002</a:t>
            </a:r>
            <a:r>
              <a:rPr lang="en-US" sz="4000" dirty="0"/>
              <a:t> </a:t>
            </a:r>
          </a:p>
          <a:p>
            <a:pPr lvl="0"/>
            <a:r>
              <a:rPr lang="en-US" sz="4000" dirty="0"/>
              <a:t>Laine J, Delclos GL, EMERY RJ, Peskin M. Health and safety beyond the workplace: training needs for the current and next generation of safety professionals. Prof </a:t>
            </a:r>
            <a:r>
              <a:rPr lang="en-US" sz="4000" dirty="0" err="1"/>
              <a:t>Saf</a:t>
            </a:r>
            <a:r>
              <a:rPr lang="en-US" sz="4000" dirty="0"/>
              <a:t> 67(7) 37-38 2022.</a:t>
            </a:r>
          </a:p>
          <a:p>
            <a:pPr lvl="0"/>
            <a:r>
              <a:rPr lang="en-US" sz="4000" dirty="0"/>
              <a:t>Emery RJ, Patlovich SJ, King G, Rios J. Pivoting the biosafety program in response to COVID-19: recommendations of key services and tasks to consider for the next pandemic. </a:t>
            </a:r>
            <a:r>
              <a:rPr lang="en-US" sz="4000" dirty="0" err="1"/>
              <a:t>Appl</a:t>
            </a:r>
            <a:r>
              <a:rPr lang="en-US" sz="4000" dirty="0"/>
              <a:t> </a:t>
            </a:r>
            <a:r>
              <a:rPr lang="en-US" sz="4000" dirty="0" err="1"/>
              <a:t>Biosaf</a:t>
            </a:r>
            <a:r>
              <a:rPr lang="en-US" sz="4000" dirty="0"/>
              <a:t> 27:3 119-126 2022 </a:t>
            </a:r>
            <a:r>
              <a:rPr lang="en-US" sz="4000" u="sng" dirty="0">
                <a:hlinkClick r:id="rId3"/>
              </a:rPr>
              <a:t>https://doi.org/10.1089/apb.2022.0009.</a:t>
            </a:r>
            <a:r>
              <a:rPr lang="en-US" sz="4000" dirty="0"/>
              <a:t> </a:t>
            </a:r>
          </a:p>
          <a:p>
            <a:pPr lvl="0"/>
            <a:r>
              <a:rPr lang="en-US" sz="4000" dirty="0"/>
              <a:t>Emery RJ, Patlovich SJ, Gutierrez JM, Rios J. Considerations for radiation safety professionals to prepare and respond to the next pandemic. Health Phys123(5): 396-401; 2022.</a:t>
            </a:r>
          </a:p>
          <a:p>
            <a:pPr lvl="0"/>
            <a:r>
              <a:rPr lang="en-US" sz="4000" dirty="0"/>
              <a:t>Emery RJ, </a:t>
            </a:r>
            <a:r>
              <a:rPr lang="en-US" sz="4000" i="1" dirty="0"/>
              <a:t>Gillum M</a:t>
            </a:r>
            <a:r>
              <a:rPr lang="en-US" sz="4000" dirty="0"/>
              <a:t>*, Gutierrez JM. Basic cyber security considerations for licensees of radioactive materials and registrants of radiation producing devices in an era of remote or hybrid compliance inspections. Health </a:t>
            </a:r>
            <a:r>
              <a:rPr lang="en-US" sz="4000" dirty="0" err="1"/>
              <a:t>Phys</a:t>
            </a:r>
            <a:r>
              <a:rPr lang="en-US" sz="4000" dirty="0"/>
              <a:t> 123(6): 500-502; 2022.</a:t>
            </a:r>
          </a:p>
          <a:p>
            <a:pPr marL="914400" lvl="2" indent="0">
              <a:buNone/>
              <a:defRPr/>
            </a:pPr>
            <a:endParaRPr lang="en-US" sz="4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AC2A-B2CB-4F87-9A37-BE05609759DA}"/>
              </a:ext>
            </a:extLst>
          </p:cNvPr>
          <p:cNvSpPr>
            <a:spLocks noGrp="1"/>
          </p:cNvSpPr>
          <p:nvPr>
            <p:ph type="title"/>
          </p:nvPr>
        </p:nvSpPr>
        <p:spPr>
          <a:xfrm>
            <a:off x="693821" y="321811"/>
            <a:ext cx="11111564" cy="1325563"/>
          </a:xfrm>
        </p:spPr>
        <p:txBody>
          <a:bodyPr/>
          <a:lstStyle/>
          <a:p>
            <a:pPr algn="ctr"/>
            <a:r>
              <a:rPr lang="en-US" dirty="0">
                <a:latin typeface="+mn-lt"/>
              </a:rPr>
              <a:t>Languishing Impacts of the COVID-19 Pandemic</a:t>
            </a:r>
          </a:p>
        </p:txBody>
      </p:sp>
      <p:sp>
        <p:nvSpPr>
          <p:cNvPr id="3" name="Content Placeholder 2">
            <a:extLst>
              <a:ext uri="{FF2B5EF4-FFF2-40B4-BE49-F238E27FC236}">
                <a16:creationId xmlns:a16="http://schemas.microsoft.com/office/drawing/2014/main" id="{E98D253F-33C6-4DE6-BE74-8192B205B445}"/>
              </a:ext>
            </a:extLst>
          </p:cNvPr>
          <p:cNvSpPr>
            <a:spLocks noGrp="1"/>
          </p:cNvSpPr>
          <p:nvPr>
            <p:ph idx="1"/>
          </p:nvPr>
        </p:nvSpPr>
        <p:spPr>
          <a:xfrm>
            <a:off x="838200" y="1518407"/>
            <a:ext cx="10515600" cy="4974468"/>
          </a:xfrm>
          <a:ln w="12700">
            <a:solidFill>
              <a:srgbClr val="BD4F19"/>
            </a:solidFill>
          </a:ln>
        </p:spPr>
        <p:txBody>
          <a:bodyPr>
            <a:normAutofit lnSpcReduction="10000"/>
          </a:bodyPr>
          <a:lstStyle/>
          <a:p>
            <a:pPr marL="0" indent="0">
              <a:buNone/>
              <a:defRPr/>
            </a:pPr>
            <a:r>
              <a:rPr lang="en-US" altLang="en-US" sz="2400" dirty="0"/>
              <a:t>The COVID-19 pandemic has persisted throughout FY22, therefore impacts to departmental operations and services due to COVID-19 are specifically highlighted and addressed in this report</a:t>
            </a:r>
          </a:p>
          <a:p>
            <a:pPr lvl="1">
              <a:buFont typeface="Arial" charset="0"/>
              <a:buChar char="–"/>
              <a:defRPr/>
            </a:pPr>
            <a:endParaRPr lang="en-US" altLang="en-US" sz="2000" dirty="0"/>
          </a:p>
          <a:p>
            <a:pPr lvl="1">
              <a:defRPr/>
            </a:pPr>
            <a:r>
              <a:rPr lang="en-US" altLang="en-US" sz="2000" dirty="0"/>
              <a:t>Many services continue to be dramatically increased</a:t>
            </a:r>
          </a:p>
          <a:p>
            <a:pPr lvl="1">
              <a:defRPr/>
            </a:pPr>
            <a:r>
              <a:rPr lang="en-US" altLang="en-US" sz="2000" dirty="0"/>
              <a:t>Some normal operations and services are (must be) continuously maintained</a:t>
            </a:r>
          </a:p>
          <a:p>
            <a:pPr lvl="1">
              <a:defRPr/>
            </a:pPr>
            <a:r>
              <a:rPr lang="en-US" altLang="en-US" sz="2000" dirty="0"/>
              <a:t>Some services remain reduced or continue to be deferred until a later time period</a:t>
            </a:r>
          </a:p>
          <a:p>
            <a:pPr marL="914400" lvl="2" indent="0">
              <a:buNone/>
            </a:pPr>
            <a:endParaRPr lang="en-US" dirty="0"/>
          </a:p>
          <a:p>
            <a:pPr marL="0" indent="0">
              <a:buNone/>
            </a:pPr>
            <a:r>
              <a:rPr lang="en-US" altLang="en-US" sz="2400" dirty="0"/>
              <a:t>As essential personnel, SHERM staff have remained physically on campus during the entirety of FY22 to serve the institution</a:t>
            </a:r>
          </a:p>
          <a:p>
            <a:pPr marL="0" indent="0">
              <a:buNone/>
            </a:pPr>
            <a:endParaRPr lang="en-US" altLang="en-US" sz="1200" dirty="0"/>
          </a:p>
          <a:p>
            <a:pPr marL="0" indent="0">
              <a:buNone/>
            </a:pPr>
            <a:r>
              <a:rPr lang="en-US" altLang="en-US" sz="2400" dirty="0"/>
              <a:t>Despite the continued meritorious dedication and service to the institution, many SHERM staff have been affected personally and professionally by the pandemic.  Therefore the health and wellness of our staff has been, and will continue to remain, a top priority throughout FY23. </a:t>
            </a:r>
          </a:p>
          <a:p>
            <a:endParaRPr lang="en-US" dirty="0"/>
          </a:p>
        </p:txBody>
      </p:sp>
    </p:spTree>
    <p:extLst>
      <p:ext uri="{BB962C8B-B14F-4D97-AF65-F5344CB8AC3E}">
        <p14:creationId xmlns:p14="http://schemas.microsoft.com/office/powerpoint/2010/main" val="1356654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4967C3C-A92E-41D0-9BE6-7EF69FC977DF}"/>
              </a:ext>
            </a:extLst>
          </p:cNvPr>
          <p:cNvSpPr>
            <a:spLocks noChangeArrowheads="1"/>
          </p:cNvSpPr>
          <p:nvPr/>
        </p:nvSpPr>
        <p:spPr bwMode="auto">
          <a:xfrm>
            <a:off x="547396" y="1108788"/>
            <a:ext cx="11153192" cy="5334000"/>
          </a:xfrm>
          <a:prstGeom prst="rect">
            <a:avLst/>
          </a:prstGeom>
          <a:noFill/>
          <a:ln w="12700">
            <a:solidFill>
              <a:srgbClr val="BD4F19"/>
            </a:solidFill>
            <a:miter lim="800000"/>
            <a:headEnd/>
            <a:tailEnd/>
          </a:ln>
        </p:spPr>
        <p:txBody>
          <a:bodyPr wrap="none" anchor="ctr"/>
          <a:lstStyle/>
          <a:p>
            <a:pPr eaLnBrk="1" hangingPunct="1">
              <a:defRPr/>
            </a:pPr>
            <a:endParaRPr lang="en-US" dirty="0">
              <a:latin typeface="Arial" charset="0"/>
            </a:endParaRPr>
          </a:p>
        </p:txBody>
      </p:sp>
      <p:sp>
        <p:nvSpPr>
          <p:cNvPr id="59395" name="Rectangle 2">
            <a:extLst>
              <a:ext uri="{FF2B5EF4-FFF2-40B4-BE49-F238E27FC236}">
                <a16:creationId xmlns:a16="http://schemas.microsoft.com/office/drawing/2014/main" id="{70EABA73-904F-44E2-B325-EE2CAD4DC075}"/>
              </a:ext>
            </a:extLst>
          </p:cNvPr>
          <p:cNvSpPr>
            <a:spLocks noGrp="1"/>
          </p:cNvSpPr>
          <p:nvPr>
            <p:ph type="title"/>
          </p:nvPr>
        </p:nvSpPr>
        <p:spPr>
          <a:xfrm>
            <a:off x="4662196" y="190501"/>
            <a:ext cx="3020008" cy="1143000"/>
          </a:xfrm>
        </p:spPr>
        <p:txBody>
          <a:bodyPr/>
          <a:lstStyle/>
          <a:p>
            <a:pPr eaLnBrk="1" hangingPunct="1"/>
            <a:r>
              <a:rPr lang="en-US" altLang="en-US" dirty="0">
                <a:latin typeface="+mn-lt"/>
              </a:rPr>
              <a:t>Summary</a:t>
            </a:r>
          </a:p>
        </p:txBody>
      </p:sp>
      <p:sp>
        <p:nvSpPr>
          <p:cNvPr id="48132" name="Rectangle 3">
            <a:extLst>
              <a:ext uri="{FF2B5EF4-FFF2-40B4-BE49-F238E27FC236}">
                <a16:creationId xmlns:a16="http://schemas.microsoft.com/office/drawing/2014/main" id="{E6A2964A-1BC5-4E09-8FC8-1B954EAE3C3C}"/>
              </a:ext>
            </a:extLst>
          </p:cNvPr>
          <p:cNvSpPr>
            <a:spLocks noGrp="1" noChangeArrowheads="1"/>
          </p:cNvSpPr>
          <p:nvPr>
            <p:ph idx="1"/>
          </p:nvPr>
        </p:nvSpPr>
        <p:spPr>
          <a:xfrm>
            <a:off x="687897" y="1216404"/>
            <a:ext cx="10821798" cy="5091089"/>
          </a:xfrm>
        </p:spPr>
        <p:txBody>
          <a:bodyPr>
            <a:normAutofit fontScale="92500" lnSpcReduction="10000"/>
          </a:bodyPr>
          <a:lstStyle/>
          <a:p>
            <a:pPr marL="0" indent="0" eaLnBrk="1" hangingPunct="1">
              <a:lnSpc>
                <a:spcPct val="90000"/>
              </a:lnSpc>
              <a:buNone/>
              <a:defRPr/>
            </a:pPr>
            <a:r>
              <a:rPr lang="en-US" altLang="en-US" sz="1600" dirty="0"/>
              <a:t>Various measures and metrics indicate that SHERM continues to meet its objective of maintaining a </a:t>
            </a:r>
            <a:r>
              <a:rPr lang="en-US" altLang="en-US" sz="1600" dirty="0">
                <a:solidFill>
                  <a:srgbClr val="BD4F19"/>
                </a:solidFill>
              </a:rPr>
              <a:t>safe and healthy</a:t>
            </a:r>
            <a:r>
              <a:rPr lang="en-US" altLang="en-US" sz="1600" dirty="0">
                <a:solidFill>
                  <a:srgbClr val="990033"/>
                </a:solidFill>
              </a:rPr>
              <a:t> </a:t>
            </a:r>
            <a:r>
              <a:rPr lang="en-US" altLang="en-US" sz="1600" dirty="0"/>
              <a:t>working and learning</a:t>
            </a:r>
            <a:r>
              <a:rPr lang="en-US" altLang="en-US" sz="1600" dirty="0">
                <a:solidFill>
                  <a:srgbClr val="990033"/>
                </a:solidFill>
              </a:rPr>
              <a:t> </a:t>
            </a:r>
            <a:r>
              <a:rPr lang="en-US" altLang="en-US" sz="1600" dirty="0">
                <a:solidFill>
                  <a:srgbClr val="BD4F19"/>
                </a:solidFill>
              </a:rPr>
              <a:t>environment</a:t>
            </a:r>
            <a:r>
              <a:rPr lang="en-US" altLang="en-US" sz="1600" dirty="0"/>
              <a:t> in a </a:t>
            </a:r>
            <a:r>
              <a:rPr lang="en-US" altLang="en-US" sz="1600" dirty="0">
                <a:solidFill>
                  <a:srgbClr val="BD4F19"/>
                </a:solidFill>
              </a:rPr>
              <a:t>cost effective</a:t>
            </a:r>
            <a:r>
              <a:rPr lang="en-US" altLang="en-US" sz="1600" dirty="0"/>
              <a:t> manner that </a:t>
            </a:r>
            <a:r>
              <a:rPr lang="en-US" altLang="en-US" sz="1600" dirty="0">
                <a:solidFill>
                  <a:srgbClr val="BD4F19"/>
                </a:solidFill>
              </a:rPr>
              <a:t>doesn’t interfere with operations, while also making active contributions to the institutional missions</a:t>
            </a:r>
            <a:r>
              <a:rPr lang="en-US" altLang="en-US" sz="1600" dirty="0"/>
              <a:t>:</a:t>
            </a:r>
          </a:p>
          <a:p>
            <a:pPr lvl="1">
              <a:defRPr/>
            </a:pPr>
            <a:r>
              <a:rPr lang="en-US" altLang="en-US" sz="1600" dirty="0"/>
              <a:t>Injury rates continue to be among the lowest within the UT System</a:t>
            </a:r>
          </a:p>
          <a:p>
            <a:pPr lvl="1">
              <a:defRPr/>
            </a:pPr>
            <a:r>
              <a:rPr lang="en-US" altLang="en-US" sz="1600" dirty="0"/>
              <a:t>Despite continued growth in the research enterprise, hazardous waste costs aggressively contained</a:t>
            </a:r>
          </a:p>
          <a:p>
            <a:pPr lvl="1">
              <a:defRPr/>
            </a:pPr>
            <a:r>
              <a:rPr lang="en-US" altLang="en-US" sz="1600" dirty="0"/>
              <a:t>Client satisfaction continues to be measurably high</a:t>
            </a:r>
          </a:p>
          <a:p>
            <a:pPr lvl="1">
              <a:defRPr/>
            </a:pPr>
            <a:r>
              <a:rPr lang="en-US" altLang="en-US" sz="1600" dirty="0"/>
              <a:t>And while providing these services, SHERM also actively contributes to the teaching, research, and community service missions of the institution</a:t>
            </a:r>
          </a:p>
          <a:p>
            <a:pPr lvl="1" eaLnBrk="1" hangingPunct="1">
              <a:lnSpc>
                <a:spcPct val="90000"/>
              </a:lnSpc>
              <a:buFontTx/>
              <a:buNone/>
              <a:defRPr/>
            </a:pPr>
            <a:endParaRPr lang="en-US" altLang="en-US" sz="1600" dirty="0"/>
          </a:p>
          <a:p>
            <a:pPr marL="0" indent="0" eaLnBrk="1" hangingPunct="1">
              <a:lnSpc>
                <a:spcPct val="90000"/>
              </a:lnSpc>
              <a:buNone/>
              <a:defRPr/>
            </a:pPr>
            <a:r>
              <a:rPr lang="en-US" altLang="en-US" sz="1600" dirty="0"/>
              <a:t>The major area of current institutional growth is in the clinical setting, so SHERM will need to adjust accordingly to support this enterprises</a:t>
            </a:r>
          </a:p>
          <a:p>
            <a:pPr marL="0" indent="0">
              <a:buNone/>
              <a:defRPr/>
            </a:pPr>
            <a:endParaRPr lang="en-US" altLang="en-US" sz="1600" dirty="0"/>
          </a:p>
          <a:p>
            <a:pPr marL="0" indent="0" eaLnBrk="1" hangingPunct="1">
              <a:lnSpc>
                <a:spcPct val="90000"/>
              </a:lnSpc>
              <a:buNone/>
              <a:defRPr/>
            </a:pPr>
            <a:r>
              <a:rPr lang="en-US" altLang="en-US" sz="1600" dirty="0"/>
              <a:t>The impending discontinuance of the UTS WCI Resource Allocation Program represents a challenge, especially for the Occupational Health program</a:t>
            </a:r>
          </a:p>
          <a:p>
            <a:pPr eaLnBrk="1" hangingPunct="1">
              <a:lnSpc>
                <a:spcPct val="90000"/>
              </a:lnSpc>
              <a:buFont typeface="Arial" charset="0"/>
              <a:buChar char="•"/>
              <a:defRPr/>
            </a:pPr>
            <a:endParaRPr lang="en-US" altLang="en-US" sz="1600" dirty="0"/>
          </a:p>
          <a:p>
            <a:pPr marL="0" indent="0" eaLnBrk="1" hangingPunct="1">
              <a:lnSpc>
                <a:spcPct val="90000"/>
              </a:lnSpc>
              <a:buNone/>
              <a:defRPr/>
            </a:pPr>
            <a:r>
              <a:rPr lang="en-US" altLang="en-US" sz="1600" dirty="0"/>
              <a:t>A successful safety program is largely “people powered” – the </a:t>
            </a:r>
            <a:r>
              <a:rPr lang="en-US" altLang="en-US" sz="1600" dirty="0">
                <a:solidFill>
                  <a:srgbClr val="BD4F19"/>
                </a:solidFill>
              </a:rPr>
              <a:t>services most valued by clients cannot be automated!</a:t>
            </a:r>
          </a:p>
          <a:p>
            <a:pPr eaLnBrk="1" hangingPunct="1">
              <a:lnSpc>
                <a:spcPct val="90000"/>
              </a:lnSpc>
              <a:buFont typeface="Arial" charset="0"/>
              <a:buChar char="•"/>
              <a:defRPr/>
            </a:pPr>
            <a:endParaRPr lang="en-US" altLang="en-US" sz="1600" dirty="0">
              <a:solidFill>
                <a:srgbClr val="A50021"/>
              </a:solidFill>
            </a:endParaRPr>
          </a:p>
          <a:p>
            <a:pPr marL="0" indent="0" eaLnBrk="1" hangingPunct="1">
              <a:lnSpc>
                <a:spcPct val="90000"/>
              </a:lnSpc>
              <a:buNone/>
              <a:defRPr/>
            </a:pPr>
            <a:r>
              <a:rPr lang="en-US" altLang="en-US" sz="1600" dirty="0"/>
              <a:t>SHERM resource needs will continue to be </a:t>
            </a:r>
            <a:r>
              <a:rPr lang="en-US" altLang="en-US" sz="1600" dirty="0">
                <a:solidFill>
                  <a:srgbClr val="BD4F19"/>
                </a:solidFill>
              </a:rPr>
              <a:t>driven primarily by the square footage to which services are provided</a:t>
            </a:r>
            <a:r>
              <a:rPr lang="en-US" altLang="en-US" sz="1600" dirty="0"/>
              <a:t> (total, lab and clinic square footage) and geographic distribution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910" y="2152997"/>
            <a:ext cx="3756502" cy="2427233"/>
          </a:xfrm>
          <a:prstGeom prst="rect">
            <a:avLst/>
          </a:prstGeom>
        </p:spPr>
      </p:pic>
    </p:spTree>
    <p:extLst>
      <p:ext uri="{BB962C8B-B14F-4D97-AF65-F5344CB8AC3E}">
        <p14:creationId xmlns:p14="http://schemas.microsoft.com/office/powerpoint/2010/main" val="112451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45B6-5596-4A03-9B06-79BD94CFA88B}"/>
              </a:ext>
            </a:extLst>
          </p:cNvPr>
          <p:cNvSpPr>
            <a:spLocks noGrp="1"/>
          </p:cNvSpPr>
          <p:nvPr>
            <p:ph type="title"/>
          </p:nvPr>
        </p:nvSpPr>
        <p:spPr/>
        <p:txBody>
          <a:bodyPr>
            <a:normAutofit/>
          </a:bodyPr>
          <a:lstStyle/>
          <a:p>
            <a:pPr algn="ctr"/>
            <a:r>
              <a:rPr lang="en-US" sz="4000" dirty="0">
                <a:latin typeface="+mn-lt"/>
              </a:rPr>
              <a:t>SHERM’s Four Key Performance Indicators (KPI) for Safety Services to the Institution</a:t>
            </a:r>
          </a:p>
        </p:txBody>
      </p:sp>
      <p:sp>
        <p:nvSpPr>
          <p:cNvPr id="4" name="TextBox 3">
            <a:extLst>
              <a:ext uri="{FF2B5EF4-FFF2-40B4-BE49-F238E27FC236}">
                <a16:creationId xmlns:a16="http://schemas.microsoft.com/office/drawing/2014/main" id="{C6809407-F280-461F-9A82-71581037AA3F}"/>
              </a:ext>
            </a:extLst>
          </p:cNvPr>
          <p:cNvSpPr txBox="1"/>
          <p:nvPr/>
        </p:nvSpPr>
        <p:spPr>
          <a:xfrm>
            <a:off x="2342766" y="2620027"/>
            <a:ext cx="2528595" cy="1384995"/>
          </a:xfrm>
          <a:prstGeom prst="rect">
            <a:avLst/>
          </a:prstGeom>
          <a:noFill/>
        </p:spPr>
        <p:txBody>
          <a:bodyPr wrap="square" rtlCol="0">
            <a:spAutoFit/>
          </a:bodyPr>
          <a:lstStyle/>
          <a:p>
            <a:pPr algn="ctr"/>
            <a:r>
              <a:rPr lang="en-US" sz="2800" dirty="0">
                <a:solidFill>
                  <a:srgbClr val="BD4F19"/>
                </a:solidFill>
              </a:rPr>
              <a:t>KPI #1 Losses</a:t>
            </a:r>
          </a:p>
          <a:p>
            <a:pPr algn="ctr"/>
            <a:r>
              <a:rPr lang="en-US" sz="2800" dirty="0"/>
              <a:t>Personnel</a:t>
            </a:r>
          </a:p>
          <a:p>
            <a:pPr algn="ctr"/>
            <a:r>
              <a:rPr lang="en-US" sz="2800" dirty="0"/>
              <a:t>Property</a:t>
            </a:r>
          </a:p>
        </p:txBody>
      </p:sp>
      <p:sp>
        <p:nvSpPr>
          <p:cNvPr id="5" name="TextBox 4">
            <a:extLst>
              <a:ext uri="{FF2B5EF4-FFF2-40B4-BE49-F238E27FC236}">
                <a16:creationId xmlns:a16="http://schemas.microsoft.com/office/drawing/2014/main" id="{2BF90154-2593-419D-A3C7-BAE97F8ECF65}"/>
              </a:ext>
            </a:extLst>
          </p:cNvPr>
          <p:cNvSpPr txBox="1"/>
          <p:nvPr/>
        </p:nvSpPr>
        <p:spPr>
          <a:xfrm>
            <a:off x="2342766" y="4396631"/>
            <a:ext cx="2528594" cy="1384995"/>
          </a:xfrm>
          <a:prstGeom prst="rect">
            <a:avLst/>
          </a:prstGeom>
          <a:noFill/>
        </p:spPr>
        <p:txBody>
          <a:bodyPr wrap="square" rtlCol="0">
            <a:spAutoFit/>
          </a:bodyPr>
          <a:lstStyle/>
          <a:p>
            <a:pPr algn="ctr"/>
            <a:r>
              <a:rPr lang="en-US" sz="2800" dirty="0">
                <a:solidFill>
                  <a:srgbClr val="BD4F19"/>
                </a:solidFill>
              </a:rPr>
              <a:t>KPI #3 Finances</a:t>
            </a:r>
          </a:p>
          <a:p>
            <a:pPr algn="ctr"/>
            <a:r>
              <a:rPr lang="en-US" sz="2800" dirty="0"/>
              <a:t>Expenditures </a:t>
            </a:r>
          </a:p>
          <a:p>
            <a:pPr algn="ctr"/>
            <a:r>
              <a:rPr lang="en-US" sz="2800" dirty="0"/>
              <a:t>Revenues</a:t>
            </a:r>
          </a:p>
        </p:txBody>
      </p:sp>
      <p:cxnSp>
        <p:nvCxnSpPr>
          <p:cNvPr id="7" name="Straight Connector 6">
            <a:extLst>
              <a:ext uri="{FF2B5EF4-FFF2-40B4-BE49-F238E27FC236}">
                <a16:creationId xmlns:a16="http://schemas.microsoft.com/office/drawing/2014/main" id="{A5CD8772-56B0-436A-9334-E115F69E3FBB}"/>
              </a:ext>
            </a:extLst>
          </p:cNvPr>
          <p:cNvCxnSpPr>
            <a:cxnSpLocks/>
          </p:cNvCxnSpPr>
          <p:nvPr/>
        </p:nvCxnSpPr>
        <p:spPr>
          <a:xfrm>
            <a:off x="1101012" y="4180114"/>
            <a:ext cx="9937102" cy="0"/>
          </a:xfrm>
          <a:prstGeom prst="line">
            <a:avLst/>
          </a:prstGeom>
          <a:ln w="19050">
            <a:solidFill>
              <a:srgbClr val="BD4F1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D3C656-1887-417F-92BD-A3EF50CC26E3}"/>
              </a:ext>
            </a:extLst>
          </p:cNvPr>
          <p:cNvCxnSpPr>
            <a:cxnSpLocks/>
          </p:cNvCxnSpPr>
          <p:nvPr/>
        </p:nvCxnSpPr>
        <p:spPr>
          <a:xfrm>
            <a:off x="5946705" y="2724536"/>
            <a:ext cx="0" cy="2929815"/>
          </a:xfrm>
          <a:prstGeom prst="line">
            <a:avLst/>
          </a:prstGeom>
          <a:ln w="19050">
            <a:solidFill>
              <a:srgbClr val="BD4F1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5FA6E8-4FB1-48EF-A6CF-1C99009AEA29}"/>
              </a:ext>
            </a:extLst>
          </p:cNvPr>
          <p:cNvSpPr txBox="1"/>
          <p:nvPr/>
        </p:nvSpPr>
        <p:spPr>
          <a:xfrm>
            <a:off x="6394587" y="2616299"/>
            <a:ext cx="4365171" cy="1384995"/>
          </a:xfrm>
          <a:prstGeom prst="rect">
            <a:avLst/>
          </a:prstGeom>
          <a:noFill/>
        </p:spPr>
        <p:txBody>
          <a:bodyPr wrap="square" rtlCol="0">
            <a:spAutoFit/>
          </a:bodyPr>
          <a:lstStyle/>
          <a:p>
            <a:pPr algn="ctr"/>
            <a:r>
              <a:rPr lang="en-US" sz="2800" dirty="0">
                <a:solidFill>
                  <a:srgbClr val="BD4F19"/>
                </a:solidFill>
              </a:rPr>
              <a:t>KPI #2 Compliance</a:t>
            </a:r>
          </a:p>
          <a:p>
            <a:pPr algn="ctr"/>
            <a:r>
              <a:rPr lang="en-US" sz="2800" dirty="0"/>
              <a:t>With external agencies </a:t>
            </a:r>
          </a:p>
          <a:p>
            <a:pPr algn="ctr"/>
            <a:r>
              <a:rPr lang="en-US" sz="2800" dirty="0"/>
              <a:t>With internal assessments</a:t>
            </a:r>
          </a:p>
        </p:txBody>
      </p:sp>
      <p:sp>
        <p:nvSpPr>
          <p:cNvPr id="12" name="TextBox 11">
            <a:extLst>
              <a:ext uri="{FF2B5EF4-FFF2-40B4-BE49-F238E27FC236}">
                <a16:creationId xmlns:a16="http://schemas.microsoft.com/office/drawing/2014/main" id="{B2CC2445-12C6-4E3E-A6E3-2BD7E0AC0FE3}"/>
              </a:ext>
            </a:extLst>
          </p:cNvPr>
          <p:cNvSpPr txBox="1"/>
          <p:nvPr/>
        </p:nvSpPr>
        <p:spPr>
          <a:xfrm>
            <a:off x="6394587" y="4396631"/>
            <a:ext cx="4365171" cy="1384995"/>
          </a:xfrm>
          <a:prstGeom prst="rect">
            <a:avLst/>
          </a:prstGeom>
          <a:noFill/>
        </p:spPr>
        <p:txBody>
          <a:bodyPr wrap="square" rtlCol="0">
            <a:spAutoFit/>
          </a:bodyPr>
          <a:lstStyle/>
          <a:p>
            <a:pPr algn="ctr"/>
            <a:r>
              <a:rPr lang="en-US" sz="2800" dirty="0">
                <a:solidFill>
                  <a:srgbClr val="BD4F19"/>
                </a:solidFill>
              </a:rPr>
              <a:t>KPI #4 Client Satisfaction</a:t>
            </a:r>
          </a:p>
          <a:p>
            <a:pPr algn="ctr"/>
            <a:r>
              <a:rPr lang="en-US" sz="2800" dirty="0"/>
              <a:t>External clients served</a:t>
            </a:r>
          </a:p>
          <a:p>
            <a:pPr algn="ctr"/>
            <a:r>
              <a:rPr lang="en-US" sz="2800" dirty="0"/>
              <a:t>Internal department staff</a:t>
            </a:r>
          </a:p>
        </p:txBody>
      </p:sp>
      <p:sp>
        <p:nvSpPr>
          <p:cNvPr id="19" name="Rectangle 18">
            <a:extLst>
              <a:ext uri="{FF2B5EF4-FFF2-40B4-BE49-F238E27FC236}">
                <a16:creationId xmlns:a16="http://schemas.microsoft.com/office/drawing/2014/main" id="{A37B9443-0CC8-4710-AC4F-987D3B520E1E}"/>
              </a:ext>
            </a:extLst>
          </p:cNvPr>
          <p:cNvSpPr/>
          <p:nvPr/>
        </p:nvSpPr>
        <p:spPr>
          <a:xfrm>
            <a:off x="429208" y="1931437"/>
            <a:ext cx="11215396" cy="4674636"/>
          </a:xfrm>
          <a:prstGeom prst="rect">
            <a:avLst/>
          </a:prstGeom>
          <a:noFill/>
          <a:ln>
            <a:solidFill>
              <a:srgbClr val="BD4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53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AC2A-B2CB-4F87-9A37-BE05609759DA}"/>
              </a:ext>
            </a:extLst>
          </p:cNvPr>
          <p:cNvSpPr>
            <a:spLocks noGrp="1"/>
          </p:cNvSpPr>
          <p:nvPr>
            <p:ph type="title"/>
          </p:nvPr>
        </p:nvSpPr>
        <p:spPr>
          <a:xfrm>
            <a:off x="553673" y="365125"/>
            <a:ext cx="10964411" cy="851279"/>
          </a:xfrm>
        </p:spPr>
        <p:txBody>
          <a:bodyPr>
            <a:normAutofit/>
          </a:bodyPr>
          <a:lstStyle/>
          <a:p>
            <a:pPr algn="ctr"/>
            <a:r>
              <a:rPr lang="en-US" dirty="0">
                <a:latin typeface="+mn-lt"/>
              </a:rPr>
              <a:t>KPI #1: Losses</a:t>
            </a:r>
          </a:p>
        </p:txBody>
      </p:sp>
      <p:sp>
        <p:nvSpPr>
          <p:cNvPr id="3" name="Content Placeholder 2">
            <a:extLst>
              <a:ext uri="{FF2B5EF4-FFF2-40B4-BE49-F238E27FC236}">
                <a16:creationId xmlns:a16="http://schemas.microsoft.com/office/drawing/2014/main" id="{E98D253F-33C6-4DE6-BE74-8192B205B445}"/>
              </a:ext>
            </a:extLst>
          </p:cNvPr>
          <p:cNvSpPr>
            <a:spLocks noGrp="1"/>
          </p:cNvSpPr>
          <p:nvPr>
            <p:ph idx="1"/>
          </p:nvPr>
        </p:nvSpPr>
        <p:spPr>
          <a:xfrm>
            <a:off x="335559" y="1216404"/>
            <a:ext cx="11585197" cy="5444455"/>
          </a:xfrm>
          <a:ln w="12700">
            <a:solidFill>
              <a:srgbClr val="BD4F19"/>
            </a:solidFill>
          </a:ln>
        </p:spPr>
        <p:txBody>
          <a:bodyPr>
            <a:noAutofit/>
          </a:bodyPr>
          <a:lstStyle/>
          <a:p>
            <a:pPr marL="0" indent="0">
              <a:buNone/>
              <a:defRPr/>
            </a:pPr>
            <a:endParaRPr lang="en-US" dirty="0">
              <a:solidFill>
                <a:srgbClr val="BD4F19"/>
              </a:solidFill>
            </a:endParaRPr>
          </a:p>
          <a:p>
            <a:pPr marL="0" indent="0">
              <a:buNone/>
              <a:defRPr/>
            </a:pPr>
            <a:r>
              <a:rPr lang="en-US" dirty="0">
                <a:solidFill>
                  <a:srgbClr val="BD4F19"/>
                </a:solidFill>
              </a:rPr>
              <a:t>Personnel</a:t>
            </a:r>
          </a:p>
          <a:p>
            <a:pPr lvl="1">
              <a:defRPr/>
            </a:pPr>
            <a:r>
              <a:rPr lang="en-US" dirty="0"/>
              <a:t>Numbers of first reports of injury submitted by employees, residents, students </a:t>
            </a:r>
          </a:p>
          <a:p>
            <a:pPr lvl="1">
              <a:defRPr/>
            </a:pPr>
            <a:r>
              <a:rPr lang="en-US" dirty="0"/>
              <a:t>Number of reported employee injuries and illnesses requiring medical treatment</a:t>
            </a:r>
          </a:p>
          <a:p>
            <a:pPr lvl="1">
              <a:defRPr/>
            </a:pPr>
            <a:r>
              <a:rPr lang="en-US" dirty="0"/>
              <a:t>Workers’ Compensation Insurance experience modifier</a:t>
            </a:r>
          </a:p>
          <a:p>
            <a:pPr lvl="1">
              <a:defRPr/>
            </a:pPr>
            <a:endParaRPr lang="en-US" dirty="0"/>
          </a:p>
          <a:p>
            <a:pPr marL="0" indent="0">
              <a:buNone/>
              <a:defRPr/>
            </a:pPr>
            <a:endParaRPr lang="en-US" dirty="0">
              <a:solidFill>
                <a:srgbClr val="BD4F19"/>
              </a:solidFill>
            </a:endParaRPr>
          </a:p>
          <a:p>
            <a:pPr marL="0" indent="0">
              <a:buNone/>
              <a:defRPr/>
            </a:pPr>
            <a:r>
              <a:rPr lang="en-US" dirty="0">
                <a:solidFill>
                  <a:srgbClr val="BD4F19"/>
                </a:solidFill>
              </a:rPr>
              <a:t>Property</a:t>
            </a:r>
          </a:p>
          <a:p>
            <a:pPr lvl="1">
              <a:defRPr/>
            </a:pPr>
            <a:r>
              <a:rPr lang="en-US" dirty="0"/>
              <a:t>Losses incurred and covered by UTS Comprehensive Property Protection Program</a:t>
            </a:r>
          </a:p>
          <a:p>
            <a:pPr lvl="1">
              <a:defRPr/>
            </a:pPr>
            <a:r>
              <a:rPr lang="en-US" dirty="0"/>
              <a:t>Losses incurred  but covered by outside party</a:t>
            </a:r>
          </a:p>
          <a:p>
            <a:pPr lvl="1">
              <a:defRPr/>
            </a:pPr>
            <a:r>
              <a:rPr lang="en-US" dirty="0"/>
              <a:t>Losses retained by UTHealth Houston</a:t>
            </a:r>
          </a:p>
          <a:p>
            <a:pPr marL="0" indent="0">
              <a:buNone/>
              <a:defRPr/>
            </a:pPr>
            <a:endParaRPr lang="en-US" dirty="0"/>
          </a:p>
          <a:p>
            <a:pPr marL="0" indent="0">
              <a:buNone/>
              <a:defRPr/>
            </a:pPr>
            <a:endParaRPr lang="en-US" sz="1500" dirty="0"/>
          </a:p>
        </p:txBody>
      </p:sp>
    </p:spTree>
    <p:extLst>
      <p:ext uri="{BB962C8B-B14F-4D97-AF65-F5344CB8AC3E}">
        <p14:creationId xmlns:p14="http://schemas.microsoft.com/office/powerpoint/2010/main" val="351719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DA6BC34-9E15-4C31-8E91-55A740C454D4}"/>
              </a:ext>
            </a:extLst>
          </p:cNvPr>
          <p:cNvGraphicFramePr>
            <a:graphicFrameLocks noGrp="1"/>
          </p:cNvGraphicFramePr>
          <p:nvPr>
            <p:extLst>
              <p:ext uri="{D42A27DB-BD31-4B8C-83A1-F6EECF244321}">
                <p14:modId xmlns:p14="http://schemas.microsoft.com/office/powerpoint/2010/main" val="3332863611"/>
              </p:ext>
            </p:extLst>
          </p:nvPr>
        </p:nvGraphicFramePr>
        <p:xfrm>
          <a:off x="1184988" y="184729"/>
          <a:ext cx="9395926" cy="6596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607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0F428F94-2199-4E69-834A-1EAD50240728}"/>
              </a:ext>
            </a:extLst>
          </p:cNvPr>
          <p:cNvSpPr>
            <a:spLocks noGrp="1" noChangeArrowheads="1"/>
          </p:cNvSpPr>
          <p:nvPr>
            <p:ph type="title"/>
          </p:nvPr>
        </p:nvSpPr>
        <p:spPr>
          <a:xfrm>
            <a:off x="838200" y="365125"/>
            <a:ext cx="10515600" cy="1325563"/>
          </a:xfrm>
        </p:spPr>
        <p:txBody>
          <a:bodyPr/>
          <a:lstStyle/>
          <a:p>
            <a:pPr algn="ctr">
              <a:defRPr/>
            </a:pPr>
            <a:r>
              <a:rPr lang="en-US" sz="2000" dirty="0">
                <a:latin typeface="+mn-lt"/>
              </a:rPr>
              <a:t>Total Number of Employee First Reports of Injury and Subset of Compensable Claims </a:t>
            </a:r>
            <a:br>
              <a:rPr lang="en-US" sz="2000" dirty="0">
                <a:latin typeface="+mn-lt"/>
              </a:rPr>
            </a:br>
            <a:r>
              <a:rPr lang="en-US" sz="2000" dirty="0">
                <a:latin typeface="+mn-lt"/>
              </a:rPr>
              <a:t>Submitted to UT System, FY03 to FY22</a:t>
            </a:r>
          </a:p>
        </p:txBody>
      </p:sp>
      <p:graphicFrame>
        <p:nvGraphicFramePr>
          <p:cNvPr id="24579" name="Object 5">
            <a:extLst>
              <a:ext uri="{FF2B5EF4-FFF2-40B4-BE49-F238E27FC236}">
                <a16:creationId xmlns:a16="http://schemas.microsoft.com/office/drawing/2014/main" id="{F1441BA6-B1BB-406F-8E0A-CCDD1B1DD8F9}"/>
              </a:ext>
            </a:extLst>
          </p:cNvPr>
          <p:cNvGraphicFramePr>
            <a:graphicFrameLocks noGrp="1" noChangeAspect="1"/>
          </p:cNvGraphicFramePr>
          <p:nvPr>
            <p:ph idx="1"/>
            <p:extLst>
              <p:ext uri="{D42A27DB-BD31-4B8C-83A1-F6EECF244321}">
                <p14:modId xmlns:p14="http://schemas.microsoft.com/office/powerpoint/2010/main" val="3710301594"/>
              </p:ext>
            </p:extLst>
          </p:nvPr>
        </p:nvGraphicFramePr>
        <p:xfrm>
          <a:off x="2396213" y="1928812"/>
          <a:ext cx="7399575" cy="3971655"/>
        </p:xfrm>
        <a:graphic>
          <a:graphicData uri="http://schemas.openxmlformats.org/presentationml/2006/ole">
            <mc:AlternateContent xmlns:mc="http://schemas.openxmlformats.org/markup-compatibility/2006">
              <mc:Choice xmlns:v="urn:schemas-microsoft-com:vml" Requires="v">
                <p:oleObj spid="_x0000_s6210" name="Worksheet" r:id="rId3" imgW="8534400" imgH="4572159" progId="Excel.Sheet.8">
                  <p:embed followColorScheme="full"/>
                </p:oleObj>
              </mc:Choice>
              <mc:Fallback>
                <p:oleObj name="Worksheet" r:id="rId3" imgW="8534400" imgH="4572159" progId="Excel.Sheet.8">
                  <p:embed followColorScheme="full"/>
                  <p:pic>
                    <p:nvPicPr>
                      <p:cNvPr id="24579" name="Object 5">
                        <a:extLst>
                          <a:ext uri="{FF2B5EF4-FFF2-40B4-BE49-F238E27FC236}">
                            <a16:creationId xmlns:a16="http://schemas.microsoft.com/office/drawing/2014/main" id="{F1441BA6-B1BB-406F-8E0A-CCDD1B1DD8F9}"/>
                          </a:ext>
                        </a:extLst>
                      </p:cNvPr>
                      <p:cNvPicPr>
                        <a:picLocks noGrp="1" noChangeAspect="1" noChangeArrowheads="1"/>
                      </p:cNvPicPr>
                      <p:nvPr/>
                    </p:nvPicPr>
                    <p:blipFill>
                      <a:blip r:embed="rId4"/>
                      <a:srcRect/>
                      <a:stretch>
                        <a:fillRect/>
                      </a:stretch>
                    </p:blipFill>
                    <p:spPr bwMode="auto">
                      <a:xfrm>
                        <a:off x="2396213" y="1928812"/>
                        <a:ext cx="7399575" cy="3971655"/>
                      </a:xfrm>
                      <a:prstGeom prst="rect">
                        <a:avLst/>
                      </a:prstGeom>
                      <a:noFill/>
                      <a:ln>
                        <a:noFill/>
                      </a:ln>
                    </p:spPr>
                  </p:pic>
                </p:oleObj>
              </mc:Fallback>
            </mc:AlternateContent>
          </a:graphicData>
        </a:graphic>
      </p:graphicFrame>
      <p:sp>
        <p:nvSpPr>
          <p:cNvPr id="24580" name="TextBox 3">
            <a:extLst>
              <a:ext uri="{FF2B5EF4-FFF2-40B4-BE49-F238E27FC236}">
                <a16:creationId xmlns:a16="http://schemas.microsoft.com/office/drawing/2014/main" id="{4231288A-007B-4CA5-B842-B1086851E851}"/>
              </a:ext>
            </a:extLst>
          </p:cNvPr>
          <p:cNvSpPr txBox="1">
            <a:spLocks noChangeArrowheads="1"/>
          </p:cNvSpPr>
          <p:nvPr/>
        </p:nvSpPr>
        <p:spPr bwMode="auto">
          <a:xfrm>
            <a:off x="9507862" y="2767920"/>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solidFill>
                  <a:srgbClr val="0B5395"/>
                </a:solidFill>
                <a:latin typeface="Arial" panose="020B0604020202020204" pitchFamily="34" charset="0"/>
              </a:rPr>
              <a:t>Number of reports with no medical claims</a:t>
            </a:r>
          </a:p>
        </p:txBody>
      </p:sp>
      <p:sp>
        <p:nvSpPr>
          <p:cNvPr id="24581" name="TextBox 4">
            <a:extLst>
              <a:ext uri="{FF2B5EF4-FFF2-40B4-BE49-F238E27FC236}">
                <a16:creationId xmlns:a16="http://schemas.microsoft.com/office/drawing/2014/main" id="{D87F6522-757C-43E7-AE24-2F790D6EC50B}"/>
              </a:ext>
            </a:extLst>
          </p:cNvPr>
          <p:cNvSpPr txBox="1">
            <a:spLocks noChangeArrowheads="1"/>
          </p:cNvSpPr>
          <p:nvPr/>
        </p:nvSpPr>
        <p:spPr bwMode="auto">
          <a:xfrm>
            <a:off x="9545962" y="4361868"/>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solidFill>
                  <a:srgbClr val="C00000"/>
                </a:solidFill>
                <a:latin typeface="Arial" panose="020B0604020202020204" pitchFamily="34" charset="0"/>
              </a:rPr>
              <a:t>Number of reports with medical claims</a:t>
            </a:r>
          </a:p>
        </p:txBody>
      </p:sp>
      <p:grpSp>
        <p:nvGrpSpPr>
          <p:cNvPr id="8" name="Group 7">
            <a:extLst>
              <a:ext uri="{FF2B5EF4-FFF2-40B4-BE49-F238E27FC236}">
                <a16:creationId xmlns:a16="http://schemas.microsoft.com/office/drawing/2014/main" id="{3D083F83-661D-4546-A210-3AAD9E968C8D}"/>
              </a:ext>
            </a:extLst>
          </p:cNvPr>
          <p:cNvGrpSpPr/>
          <p:nvPr/>
        </p:nvGrpSpPr>
        <p:grpSpPr>
          <a:xfrm>
            <a:off x="2841379" y="1526578"/>
            <a:ext cx="1312863" cy="3687660"/>
            <a:chOff x="2099555" y="1400103"/>
            <a:chExt cx="1312863" cy="3687660"/>
          </a:xfrm>
        </p:grpSpPr>
        <p:cxnSp>
          <p:nvCxnSpPr>
            <p:cNvPr id="9" name="Straight Connector 8">
              <a:extLst>
                <a:ext uri="{FF2B5EF4-FFF2-40B4-BE49-F238E27FC236}">
                  <a16:creationId xmlns:a16="http://schemas.microsoft.com/office/drawing/2014/main" id="{9AB2E902-BB2F-4902-BB70-DF10CE0A9B4A}"/>
                </a:ext>
              </a:extLst>
            </p:cNvPr>
            <p:cNvCxnSpPr>
              <a:cxnSpLocks/>
            </p:cNvCxnSpPr>
            <p:nvPr/>
          </p:nvCxnSpPr>
          <p:spPr>
            <a:xfrm>
              <a:off x="2755987" y="1690688"/>
              <a:ext cx="0" cy="339707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583" name="Rectangle 11">
              <a:extLst>
                <a:ext uri="{FF2B5EF4-FFF2-40B4-BE49-F238E27FC236}">
                  <a16:creationId xmlns:a16="http://schemas.microsoft.com/office/drawing/2014/main" id="{9DE73914-7D8A-471F-8354-78D57159990D}"/>
                </a:ext>
              </a:extLst>
            </p:cNvPr>
            <p:cNvSpPr>
              <a:spLocks noChangeArrowheads="1"/>
            </p:cNvSpPr>
            <p:nvPr/>
          </p:nvSpPr>
          <p:spPr bwMode="auto">
            <a:xfrm>
              <a:off x="2099555" y="1400103"/>
              <a:ext cx="1312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00" dirty="0">
                  <a:solidFill>
                    <a:srgbClr val="777777"/>
                  </a:solidFill>
                  <a:latin typeface="Arial" panose="020B0604020202020204" pitchFamily="34" charset="0"/>
                </a:rPr>
                <a:t>Oversight by SHERM</a:t>
              </a:r>
            </a:p>
          </p:txBody>
        </p:sp>
      </p:grpSp>
      <p:sp>
        <p:nvSpPr>
          <p:cNvPr id="24584" name="TextBox 1">
            <a:extLst>
              <a:ext uri="{FF2B5EF4-FFF2-40B4-BE49-F238E27FC236}">
                <a16:creationId xmlns:a16="http://schemas.microsoft.com/office/drawing/2014/main" id="{D11C3759-9EEC-45FF-B404-BF532518DE7B}"/>
              </a:ext>
            </a:extLst>
          </p:cNvPr>
          <p:cNvSpPr txBox="1">
            <a:spLocks noChangeArrowheads="1"/>
          </p:cNvSpPr>
          <p:nvPr/>
        </p:nvSpPr>
        <p:spPr bwMode="auto">
          <a:xfrm>
            <a:off x="3224213" y="6230937"/>
            <a:ext cx="574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dirty="0">
                <a:solidFill>
                  <a:srgbClr val="000000"/>
                </a:solidFill>
              </a:rPr>
              <a:t>*Increase in UTP clinics has resulted in greater risk of injury due to higher clinical injury exposures </a:t>
            </a:r>
          </a:p>
        </p:txBody>
      </p:sp>
      <p:grpSp>
        <p:nvGrpSpPr>
          <p:cNvPr id="7" name="Group 6">
            <a:extLst>
              <a:ext uri="{FF2B5EF4-FFF2-40B4-BE49-F238E27FC236}">
                <a16:creationId xmlns:a16="http://schemas.microsoft.com/office/drawing/2014/main" id="{7096C547-DF93-4BCA-B2DB-2DE3383BBCE8}"/>
              </a:ext>
            </a:extLst>
          </p:cNvPr>
          <p:cNvGrpSpPr/>
          <p:nvPr/>
        </p:nvGrpSpPr>
        <p:grpSpPr>
          <a:xfrm>
            <a:off x="7881725" y="1400103"/>
            <a:ext cx="1664237" cy="3759822"/>
            <a:chOff x="7076474" y="1395490"/>
            <a:chExt cx="1664237" cy="3759822"/>
          </a:xfrm>
        </p:grpSpPr>
        <p:cxnSp>
          <p:nvCxnSpPr>
            <p:cNvPr id="10" name="Straight Connector 9">
              <a:extLst>
                <a:ext uri="{FF2B5EF4-FFF2-40B4-BE49-F238E27FC236}">
                  <a16:creationId xmlns:a16="http://schemas.microsoft.com/office/drawing/2014/main" id="{B56D7734-497A-4E3C-BDFA-0B9B37C4DB72}"/>
                </a:ext>
              </a:extLst>
            </p:cNvPr>
            <p:cNvCxnSpPr>
              <a:cxnSpLocks/>
            </p:cNvCxnSpPr>
            <p:nvPr/>
          </p:nvCxnSpPr>
          <p:spPr>
            <a:xfrm>
              <a:off x="7908593" y="1875354"/>
              <a:ext cx="0" cy="327995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38B478-58F5-49BC-80C7-46E3007511C2}"/>
                </a:ext>
              </a:extLst>
            </p:cNvPr>
            <p:cNvSpPr/>
            <p:nvPr/>
          </p:nvSpPr>
          <p:spPr>
            <a:xfrm>
              <a:off x="7076474" y="1395490"/>
              <a:ext cx="1664237" cy="369332"/>
            </a:xfrm>
            <a:prstGeom prst="rect">
              <a:avLst/>
            </a:prstGeom>
          </p:spPr>
          <p:txBody>
            <a:bodyPr wrap="none">
              <a:spAutoFit/>
            </a:bodyPr>
            <a:lstStyle/>
            <a:p>
              <a:pPr algn="ctr">
                <a:defRPr/>
              </a:pPr>
              <a:r>
                <a:rPr lang="en-US" sz="900" dirty="0">
                  <a:solidFill>
                    <a:schemeClr val="bg1">
                      <a:lumMod val="50000"/>
                    </a:schemeClr>
                  </a:solidFill>
                </a:rPr>
                <a:t>Medical Residents transitioned </a:t>
              </a:r>
            </a:p>
            <a:p>
              <a:pPr algn="ctr">
                <a:defRPr/>
              </a:pPr>
              <a:r>
                <a:rPr lang="en-US" sz="900" dirty="0">
                  <a:solidFill>
                    <a:schemeClr val="bg1">
                      <a:lumMod val="50000"/>
                    </a:schemeClr>
                  </a:solidFill>
                </a:rPr>
                <a:t>to become Employees</a:t>
              </a:r>
            </a:p>
          </p:txBody>
        </p:sp>
      </p:grpSp>
      <p:sp>
        <p:nvSpPr>
          <p:cNvPr id="11" name="TextBox 1">
            <a:extLst>
              <a:ext uri="{FF2B5EF4-FFF2-40B4-BE49-F238E27FC236}">
                <a16:creationId xmlns:a16="http://schemas.microsoft.com/office/drawing/2014/main" id="{A97845F4-FF02-47C8-81AB-BD0AE11A5332}"/>
              </a:ext>
            </a:extLst>
          </p:cNvPr>
          <p:cNvSpPr txBox="1">
            <a:spLocks noChangeArrowheads="1"/>
          </p:cNvSpPr>
          <p:nvPr/>
        </p:nvSpPr>
        <p:spPr bwMode="auto">
          <a:xfrm>
            <a:off x="5123616" y="1496983"/>
            <a:ext cx="1944769" cy="769441"/>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r>
              <a:rPr lang="en-US" altLang="en-US" sz="1100" dirty="0">
                <a:latin typeface="Arial" panose="020B0604020202020204" pitchFamily="34" charset="0"/>
                <a:cs typeface="Arial" panose="020B0604020202020204" pitchFamily="34" charset="0"/>
              </a:rPr>
              <a:t>NOTE: UTHealth Houston </a:t>
            </a:r>
            <a:r>
              <a:rPr lang="en-US" altLang="en-US" sz="1100" u="sng" dirty="0">
                <a:latin typeface="Arial" panose="020B0604020202020204" pitchFamily="34" charset="0"/>
                <a:cs typeface="Arial" panose="020B0604020202020204" pitchFamily="34" charset="0"/>
              </a:rPr>
              <a:t>employee</a:t>
            </a:r>
            <a:r>
              <a:rPr lang="en-US" altLang="en-US" sz="1100" dirty="0">
                <a:latin typeface="Arial" panose="020B0604020202020204" pitchFamily="34" charset="0"/>
                <a:cs typeface="Arial" panose="020B0604020202020204" pitchFamily="34" charset="0"/>
              </a:rPr>
              <a:t> headcount increased </a:t>
            </a:r>
            <a:r>
              <a:rPr lang="en-US" altLang="en-US" dirty="0">
                <a:latin typeface="Arial" panose="020B0604020202020204" pitchFamily="34" charset="0"/>
                <a:cs typeface="Arial" panose="020B0604020202020204" pitchFamily="34" charset="0"/>
              </a:rPr>
              <a:t>42</a:t>
            </a:r>
            <a:r>
              <a:rPr lang="en-US" altLang="en-US" sz="1100" dirty="0">
                <a:latin typeface="Arial" panose="020B0604020202020204" pitchFamily="34" charset="0"/>
                <a:cs typeface="Arial" panose="020B0604020202020204" pitchFamily="34" charset="0"/>
              </a:rPr>
              <a:t>% between FY14 to FY22</a:t>
            </a:r>
          </a:p>
        </p:txBody>
      </p:sp>
    </p:spTree>
    <p:extLst>
      <p:ext uri="{BB962C8B-B14F-4D97-AF65-F5344CB8AC3E}">
        <p14:creationId xmlns:p14="http://schemas.microsoft.com/office/powerpoint/2010/main" val="286280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E652733-E783-4AAE-B83A-4AD764685E71}"/>
              </a:ext>
            </a:extLst>
          </p:cNvPr>
          <p:cNvSpPr>
            <a:spLocks noGrp="1"/>
          </p:cNvSpPr>
          <p:nvPr>
            <p:ph type="title"/>
          </p:nvPr>
        </p:nvSpPr>
        <p:spPr>
          <a:xfrm>
            <a:off x="1714500" y="0"/>
            <a:ext cx="8763000" cy="1143000"/>
          </a:xfrm>
        </p:spPr>
        <p:txBody>
          <a:bodyPr/>
          <a:lstStyle/>
          <a:p>
            <a:pPr algn="ctr"/>
            <a:r>
              <a:rPr lang="en-US" altLang="en-US" sz="1600" dirty="0">
                <a:latin typeface="+mn-lt"/>
              </a:rPr>
              <a:t>Annual </a:t>
            </a:r>
            <a:r>
              <a:rPr lang="en-US" altLang="en-US" sz="1600" dirty="0" err="1">
                <a:latin typeface="+mn-lt"/>
              </a:rPr>
              <a:t>UTHealth</a:t>
            </a:r>
            <a:r>
              <a:rPr lang="en-US" altLang="en-US" sz="1600" dirty="0">
                <a:latin typeface="+mn-lt"/>
              </a:rPr>
              <a:t> Houston Incidence Rate of Reported Employee Injuries and Illnesses </a:t>
            </a:r>
            <a:br>
              <a:rPr lang="en-US" altLang="en-US" sz="1600" dirty="0">
                <a:latin typeface="+mn-lt"/>
              </a:rPr>
            </a:br>
            <a:r>
              <a:rPr lang="en-US" altLang="en-US" sz="1600" dirty="0">
                <a:latin typeface="+mn-lt"/>
              </a:rPr>
              <a:t>Compared to National Hospital and University Rates </a:t>
            </a:r>
            <a:br>
              <a:rPr lang="en-US" altLang="en-US" sz="1600" dirty="0">
                <a:latin typeface="+mn-lt"/>
              </a:rPr>
            </a:br>
            <a:r>
              <a:rPr lang="en-US" altLang="en-US" sz="1200" dirty="0">
                <a:latin typeface="+mn-lt"/>
              </a:rPr>
              <a:t>(national data source: US Bureau of Labor Statistics)</a:t>
            </a:r>
          </a:p>
        </p:txBody>
      </p:sp>
      <p:graphicFrame>
        <p:nvGraphicFramePr>
          <p:cNvPr id="25603" name="Content Placeholder 3">
            <a:extLst>
              <a:ext uri="{FF2B5EF4-FFF2-40B4-BE49-F238E27FC236}">
                <a16:creationId xmlns:a16="http://schemas.microsoft.com/office/drawing/2014/main" id="{4E321840-82AE-4DA0-B1BE-E69DE1C19039}"/>
              </a:ext>
            </a:extLst>
          </p:cNvPr>
          <p:cNvGraphicFramePr>
            <a:graphicFrameLocks noGrp="1"/>
          </p:cNvGraphicFramePr>
          <p:nvPr>
            <p:ph sz="half" idx="1"/>
            <p:extLst>
              <p:ext uri="{D42A27DB-BD31-4B8C-83A1-F6EECF244321}">
                <p14:modId xmlns:p14="http://schemas.microsoft.com/office/powerpoint/2010/main" val="3536687818"/>
              </p:ext>
            </p:extLst>
          </p:nvPr>
        </p:nvGraphicFramePr>
        <p:xfrm>
          <a:off x="2460567" y="1308274"/>
          <a:ext cx="7191492" cy="5159028"/>
        </p:xfrm>
        <a:graphic>
          <a:graphicData uri="http://schemas.openxmlformats.org/presentationml/2006/ole">
            <mc:AlternateContent xmlns:mc="http://schemas.openxmlformats.org/markup-compatibility/2006">
              <mc:Choice xmlns:v="urn:schemas-microsoft-com:vml" Requires="v">
                <p:oleObj spid="_x0000_s7231" name="Worksheet" r:id="rId3" imgW="6400800" imgH="4581479" progId="Excel.Sheet.8">
                  <p:embed/>
                </p:oleObj>
              </mc:Choice>
              <mc:Fallback>
                <p:oleObj name="Worksheet" r:id="rId3" imgW="6400800" imgH="4581479" progId="Excel.Sheet.8">
                  <p:embed/>
                  <p:pic>
                    <p:nvPicPr>
                      <p:cNvPr id="25603" name="Content Placeholder 3">
                        <a:extLst>
                          <a:ext uri="{FF2B5EF4-FFF2-40B4-BE49-F238E27FC236}">
                            <a16:creationId xmlns:a16="http://schemas.microsoft.com/office/drawing/2014/main" id="{4E321840-82AE-4DA0-B1BE-E69DE1C19039}"/>
                          </a:ext>
                        </a:extLst>
                      </p:cNvPr>
                      <p:cNvPicPr>
                        <a:picLocks noGrp="1" noChangeArrowheads="1"/>
                      </p:cNvPicPr>
                      <p:nvPr/>
                    </p:nvPicPr>
                    <p:blipFill>
                      <a:blip r:embed="rId4"/>
                      <a:srcRect/>
                      <a:stretch>
                        <a:fillRect/>
                      </a:stretch>
                    </p:blipFill>
                    <p:spPr bwMode="auto">
                      <a:xfrm>
                        <a:off x="2460567" y="1308274"/>
                        <a:ext cx="7191492" cy="5159028"/>
                      </a:xfrm>
                      <a:prstGeom prst="rect">
                        <a:avLst/>
                      </a:prstGeom>
                      <a:noFill/>
                      <a:ln>
                        <a:noFill/>
                      </a:ln>
                    </p:spPr>
                  </p:pic>
                </p:oleObj>
              </mc:Fallback>
            </mc:AlternateContent>
          </a:graphicData>
        </a:graphic>
      </p:graphicFrame>
      <p:sp>
        <p:nvSpPr>
          <p:cNvPr id="25604" name="TextBox 1">
            <a:extLst>
              <a:ext uri="{FF2B5EF4-FFF2-40B4-BE49-F238E27FC236}">
                <a16:creationId xmlns:a16="http://schemas.microsoft.com/office/drawing/2014/main" id="{8B46E913-8100-413F-9110-60E010FDB593}"/>
              </a:ext>
            </a:extLst>
          </p:cNvPr>
          <p:cNvSpPr txBox="1">
            <a:spLocks noChangeArrowheads="1"/>
          </p:cNvSpPr>
          <p:nvPr/>
        </p:nvSpPr>
        <p:spPr bwMode="auto">
          <a:xfrm>
            <a:off x="4660351" y="1031275"/>
            <a:ext cx="2871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latin typeface="Arial" panose="020B0604020202020204" pitchFamily="34" charset="0"/>
              </a:rPr>
              <a:t>Annual Reported Injury/Illness Rates</a:t>
            </a:r>
          </a:p>
        </p:txBody>
      </p:sp>
      <p:sp>
        <p:nvSpPr>
          <p:cNvPr id="2" name="TextBox 1">
            <a:extLst>
              <a:ext uri="{FF2B5EF4-FFF2-40B4-BE49-F238E27FC236}">
                <a16:creationId xmlns:a16="http://schemas.microsoft.com/office/drawing/2014/main" id="{C116570F-0822-47B0-9FAE-A85B2EC9B218}"/>
              </a:ext>
            </a:extLst>
          </p:cNvPr>
          <p:cNvSpPr txBox="1"/>
          <p:nvPr/>
        </p:nvSpPr>
        <p:spPr>
          <a:xfrm>
            <a:off x="9234316" y="1582615"/>
            <a:ext cx="835485" cy="461665"/>
          </a:xfrm>
          <a:prstGeom prst="rect">
            <a:avLst/>
          </a:prstGeom>
          <a:noFill/>
        </p:spPr>
        <p:txBody>
          <a:bodyPr wrap="none" rtlCol="0">
            <a:spAutoFit/>
          </a:bodyPr>
          <a:lstStyle/>
          <a:p>
            <a:r>
              <a:rPr lang="en-US" sz="1200" dirty="0">
                <a:solidFill>
                  <a:schemeClr val="accent5">
                    <a:lumMod val="75000"/>
                  </a:schemeClr>
                </a:solidFill>
              </a:rPr>
              <a:t>Hospitals</a:t>
            </a:r>
          </a:p>
          <a:p>
            <a:r>
              <a:rPr lang="en-US" sz="1200" dirty="0">
                <a:solidFill>
                  <a:schemeClr val="accent5">
                    <a:lumMod val="75000"/>
                  </a:schemeClr>
                </a:solidFill>
              </a:rPr>
              <a:t>NAICS 622</a:t>
            </a:r>
          </a:p>
        </p:txBody>
      </p:sp>
      <p:sp>
        <p:nvSpPr>
          <p:cNvPr id="6" name="TextBox 5">
            <a:extLst>
              <a:ext uri="{FF2B5EF4-FFF2-40B4-BE49-F238E27FC236}">
                <a16:creationId xmlns:a16="http://schemas.microsoft.com/office/drawing/2014/main" id="{51EBFD24-A96B-48BB-B021-451C7A39AD94}"/>
              </a:ext>
            </a:extLst>
          </p:cNvPr>
          <p:cNvSpPr txBox="1"/>
          <p:nvPr/>
        </p:nvSpPr>
        <p:spPr>
          <a:xfrm>
            <a:off x="9258829" y="4978281"/>
            <a:ext cx="914738" cy="461665"/>
          </a:xfrm>
          <a:prstGeom prst="rect">
            <a:avLst/>
          </a:prstGeom>
          <a:noFill/>
        </p:spPr>
        <p:txBody>
          <a:bodyPr wrap="none" rtlCol="0">
            <a:spAutoFit/>
          </a:bodyPr>
          <a:lstStyle/>
          <a:p>
            <a:r>
              <a:rPr lang="en-US" sz="1200" dirty="0">
                <a:solidFill>
                  <a:srgbClr val="FF0000"/>
                </a:solidFill>
              </a:rPr>
              <a:t>Universities</a:t>
            </a:r>
          </a:p>
          <a:p>
            <a:r>
              <a:rPr lang="en-US" sz="1200" dirty="0">
                <a:solidFill>
                  <a:srgbClr val="FF0000"/>
                </a:solidFill>
              </a:rPr>
              <a:t>NAICS 6113</a:t>
            </a:r>
          </a:p>
        </p:txBody>
      </p:sp>
      <p:sp>
        <p:nvSpPr>
          <p:cNvPr id="7" name="TextBox 6">
            <a:extLst>
              <a:ext uri="{FF2B5EF4-FFF2-40B4-BE49-F238E27FC236}">
                <a16:creationId xmlns:a16="http://schemas.microsoft.com/office/drawing/2014/main" id="{E6A3B259-B02B-4ACE-BB90-B50AD58A3849}"/>
              </a:ext>
            </a:extLst>
          </p:cNvPr>
          <p:cNvSpPr txBox="1"/>
          <p:nvPr/>
        </p:nvSpPr>
        <p:spPr>
          <a:xfrm>
            <a:off x="9258829" y="5555458"/>
            <a:ext cx="1364476" cy="276999"/>
          </a:xfrm>
          <a:prstGeom prst="rect">
            <a:avLst/>
          </a:prstGeom>
          <a:noFill/>
        </p:spPr>
        <p:txBody>
          <a:bodyPr wrap="none" rtlCol="0">
            <a:spAutoFit/>
          </a:bodyPr>
          <a:lstStyle/>
          <a:p>
            <a:r>
              <a:rPr lang="en-US" sz="1200" b="1" dirty="0" err="1">
                <a:solidFill>
                  <a:srgbClr val="BD4F19"/>
                </a:solidFill>
              </a:rPr>
              <a:t>UTHealth</a:t>
            </a:r>
            <a:r>
              <a:rPr lang="en-US" sz="1200" b="1" dirty="0">
                <a:solidFill>
                  <a:srgbClr val="BD4F19"/>
                </a:solidFill>
              </a:rPr>
              <a:t> Houston</a:t>
            </a:r>
          </a:p>
        </p:txBody>
      </p:sp>
      <p:sp>
        <p:nvSpPr>
          <p:cNvPr id="8" name="TextBox 1">
            <a:extLst>
              <a:ext uri="{FF2B5EF4-FFF2-40B4-BE49-F238E27FC236}">
                <a16:creationId xmlns:a16="http://schemas.microsoft.com/office/drawing/2014/main" id="{A97845F4-FF02-47C8-81AB-BD0AE11A5332}"/>
              </a:ext>
            </a:extLst>
          </p:cNvPr>
          <p:cNvSpPr txBox="1">
            <a:spLocks noChangeArrowheads="1"/>
          </p:cNvSpPr>
          <p:nvPr/>
        </p:nvSpPr>
        <p:spPr bwMode="auto">
          <a:xfrm>
            <a:off x="9941067" y="2959640"/>
            <a:ext cx="1944769" cy="938719"/>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r>
              <a:rPr lang="en-US" altLang="en-US" sz="1100" dirty="0">
                <a:latin typeface="Arial" panose="020B0604020202020204" pitchFamily="34" charset="0"/>
                <a:cs typeface="Arial" panose="020B0604020202020204" pitchFamily="34" charset="0"/>
              </a:rPr>
              <a:t>NOTE: </a:t>
            </a:r>
            <a:r>
              <a:rPr lang="en-US" altLang="en-US" dirty="0">
                <a:latin typeface="Arial" panose="020B0604020202020204" pitchFamily="34" charset="0"/>
                <a:cs typeface="Arial" panose="020B0604020202020204" pitchFamily="34" charset="0"/>
              </a:rPr>
              <a:t>National data for FY21 reflects impacts of COVID-19 on hospitals and decreases on universities due to remote learning</a:t>
            </a: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469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12129</TotalTime>
  <Words>4987</Words>
  <Application>Microsoft Office PowerPoint</Application>
  <PresentationFormat>Widescreen</PresentationFormat>
  <Paragraphs>606</Paragraphs>
  <Slides>41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0" baseType="lpstr">
      <vt:lpstr>Arial</vt:lpstr>
      <vt:lpstr>Arial Narrow</vt:lpstr>
      <vt:lpstr>Calibri</vt:lpstr>
      <vt:lpstr>Calibri Light</vt:lpstr>
      <vt:lpstr>Times New Roman</vt:lpstr>
      <vt:lpstr>Wingdings</vt:lpstr>
      <vt:lpstr>Office Theme</vt:lpstr>
      <vt:lpstr>Microsoft Excel 97-2003 Worksheet</vt:lpstr>
      <vt:lpstr>Worksheet</vt:lpstr>
      <vt:lpstr>FY22 SHERM Metrics-Based  Performance Summary</vt:lpstr>
      <vt:lpstr>UTHealth Houston Institutional Missions and  SHERM’s Role, Contributions</vt:lpstr>
      <vt:lpstr>PowerPoint Presentation</vt:lpstr>
      <vt:lpstr>Languishing Impacts of the COVID-19 Pandemic</vt:lpstr>
      <vt:lpstr>SHERM’s Four Key Performance Indicators (KPI) for Safety Services to the Institution</vt:lpstr>
      <vt:lpstr>KPI #1: Losses</vt:lpstr>
      <vt:lpstr>PowerPoint Presentation</vt:lpstr>
      <vt:lpstr>Total Number of Employee First Reports of Injury and Subset of Compensable Claims  Submitted to UT System, FY03 to FY22</vt:lpstr>
      <vt:lpstr>Annual UTHealth Houston Incidence Rate of Reported Employee Injuries and Illnesses  Compared to National Hospital and University Rates  (national data source: US Bureau of Labor Statistics)</vt:lpstr>
      <vt:lpstr>Workers’ Compensation Insurance Premium Experience Modifier for  UT System Health Institutions Fiscal Years 03 to 22 (premium rating based on a three year rolling average as compared to a baseline of 1.00)</vt:lpstr>
      <vt:lpstr>FY22 Retained Property Losses </vt:lpstr>
      <vt:lpstr>UTHealth Houston Total Property Retained Loss Summary by Peril and Value, FY06 to FY22 </vt:lpstr>
      <vt:lpstr>FY23 Planned Actions - Losses</vt:lpstr>
      <vt:lpstr>KPI #2: Compliance</vt:lpstr>
      <vt:lpstr>External Agencies Inspections n= 13</vt:lpstr>
      <vt:lpstr>External Agencies Inspections n= 13</vt:lpstr>
      <vt:lpstr>External Agencies Inspections n= 13</vt:lpstr>
      <vt:lpstr>Routine Internal Compliance Assessments</vt:lpstr>
      <vt:lpstr>PowerPoint Presentation</vt:lpstr>
      <vt:lpstr>Non-Routine Internal Compliance Activities </vt:lpstr>
      <vt:lpstr>FY23 Planned Actions - Compliance</vt:lpstr>
      <vt:lpstr>KPI #3: Finances</vt:lpstr>
      <vt:lpstr>PowerPoint Presentation</vt:lpstr>
      <vt:lpstr>PowerPoint Presentation</vt:lpstr>
      <vt:lpstr>PowerPoint Presentation</vt:lpstr>
      <vt:lpstr>FY22 Revenues</vt:lpstr>
      <vt:lpstr>Safety Support for UT Physicians</vt:lpstr>
      <vt:lpstr>Current UTHealth / UTPhysicians Clinical Footprint</vt:lpstr>
      <vt:lpstr>FY23 Challenges - Financial</vt:lpstr>
      <vt:lpstr>FY23 Planned Actions - Financial</vt:lpstr>
      <vt:lpstr>KPI #4: Client Satisfaction</vt:lpstr>
      <vt:lpstr>Client Feedback</vt:lpstr>
      <vt:lpstr>Client Satisfaction Survey (FY22)</vt:lpstr>
      <vt:lpstr>Internal Department Staff Satisfaction</vt:lpstr>
      <vt:lpstr>FY23 Planned Actions – Client Satisfaction</vt:lpstr>
      <vt:lpstr>Institutional Safety Service KPI Caveats</vt:lpstr>
      <vt:lpstr>SHERM Contribution to the Community Service Institutional Mission</vt:lpstr>
      <vt:lpstr>SHERM Contribution to the Teaching  Institutional Mission</vt:lpstr>
      <vt:lpstr>SHERM Contribution to the Research Institutional Mission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SHERM Metrics-Based  Performance Summary</dc:title>
  <dc:creator>David, Stephen</dc:creator>
  <cp:lastModifiedBy>David, Stephen</cp:lastModifiedBy>
  <cp:revision>176</cp:revision>
  <cp:lastPrinted>2021-12-21T15:58:30Z</cp:lastPrinted>
  <dcterms:created xsi:type="dcterms:W3CDTF">2020-12-04T16:34:50Z</dcterms:created>
  <dcterms:modified xsi:type="dcterms:W3CDTF">2023-03-30T19:36:25Z</dcterms:modified>
</cp:coreProperties>
</file>